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2" r:id="rId6"/>
    <p:sldId id="273" r:id="rId7"/>
    <p:sldId id="260" r:id="rId8"/>
    <p:sldId id="263" r:id="rId9"/>
    <p:sldId id="264" r:id="rId10"/>
    <p:sldId id="275" r:id="rId11"/>
    <p:sldId id="265" r:id="rId12"/>
    <p:sldId id="284" r:id="rId13"/>
    <p:sldId id="274" r:id="rId14"/>
    <p:sldId id="266" r:id="rId15"/>
    <p:sldId id="267" r:id="rId16"/>
    <p:sldId id="276" r:id="rId17"/>
    <p:sldId id="277" r:id="rId18"/>
    <p:sldId id="278" r:id="rId19"/>
    <p:sldId id="279" r:id="rId20"/>
    <p:sldId id="280" r:id="rId21"/>
    <p:sldId id="281" r:id="rId22"/>
    <p:sldId id="282" r:id="rId23"/>
    <p:sldId id="283" r:id="rId24"/>
    <p:sldId id="268" r:id="rId25"/>
    <p:sldId id="269" r:id="rId26"/>
    <p:sldId id="270" r:id="rId27"/>
    <p:sldId id="271" r:id="rId28"/>
    <p:sldId id="261" r:id="rId29"/>
    <p:sldId id="2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1369787-062D-456A-A70F-2E57FA0F6545}" type="datetimeFigureOut">
              <a:rPr lang="en-IN" smtClean="0"/>
              <a:t>07-08-2021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404422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1369787-062D-456A-A70F-2E57FA0F6545}" type="datetimeFigureOut">
              <a:rPr lang="en-IN" smtClean="0"/>
              <a:t>07-08-2021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2315016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369787-062D-456A-A70F-2E57FA0F6545}" type="datetimeFigureOut">
              <a:rPr lang="en-IN" smtClean="0"/>
              <a:t>07-08-2021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3596388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1369787-062D-456A-A70F-2E57FA0F6545}" type="datetimeFigureOut">
              <a:rPr lang="en-IN" smtClean="0"/>
              <a:t>07-08-2021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17827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1369787-062D-456A-A70F-2E57FA0F6545}" type="datetimeFigureOut">
              <a:rPr lang="en-IN" smtClean="0"/>
              <a:t>07-08-2021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689213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1369787-062D-456A-A70F-2E57FA0F6545}" type="datetimeFigureOut">
              <a:rPr lang="en-IN" smtClean="0"/>
              <a:t>07-08-2021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3966362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69787-062D-456A-A70F-2E57FA0F6545}" type="datetimeFigureOut">
              <a:rPr lang="en-IN" smtClean="0"/>
              <a:t>07-08-2021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1928592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369787-062D-456A-A70F-2E57FA0F6545}" type="datetimeFigureOut">
              <a:rPr lang="en-IN" smtClean="0"/>
              <a:t>07-08-2021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2592696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369787-062D-456A-A70F-2E57FA0F6545}" type="datetimeFigureOut">
              <a:rPr lang="en-IN" smtClean="0"/>
              <a:t>07-08-2021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2082119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1369787-062D-456A-A70F-2E57FA0F6545}" type="datetimeFigureOut">
              <a:rPr lang="en-IN" smtClean="0"/>
              <a:t>07-08-2021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967030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1369787-062D-456A-A70F-2E57FA0F6545}" type="datetimeFigureOut">
              <a:rPr lang="en-IN" smtClean="0"/>
              <a:t>07-08-2021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DE4893C-5216-44FF-BA81-59DC6D9162E4}" type="slidenum">
              <a:rPr lang="en-IN" smtClean="0"/>
              <a:t>‹#›</a:t>
            </a:fld>
            <a:endParaRPr lang="en-IN"/>
          </a:p>
        </p:txBody>
      </p:sp>
    </p:spTree>
    <p:extLst>
      <p:ext uri="{BB962C8B-B14F-4D97-AF65-F5344CB8AC3E}">
        <p14:creationId xmlns:p14="http://schemas.microsoft.com/office/powerpoint/2010/main" val="3668878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369787-062D-456A-A70F-2E57FA0F6545}" type="datetimeFigureOut">
              <a:rPr lang="en-IN" smtClean="0"/>
              <a:t>07-08-2021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E4893C-5216-44FF-BA81-59DC6D9162E4}" type="slidenum">
              <a:rPr lang="en-IN" smtClean="0"/>
              <a:t>‹#›</a:t>
            </a:fld>
            <a:endParaRPr lang="en-IN"/>
          </a:p>
        </p:txBody>
      </p:sp>
    </p:spTree>
    <p:extLst>
      <p:ext uri="{BB962C8B-B14F-4D97-AF65-F5344CB8AC3E}">
        <p14:creationId xmlns:p14="http://schemas.microsoft.com/office/powerpoint/2010/main" val="2956545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b="1" dirty="0" smtClean="0"/>
              <a:t>Electron Transport Chain</a:t>
            </a:r>
            <a:endParaRPr lang="en-IN" sz="7200" b="1" dirty="0"/>
          </a:p>
        </p:txBody>
      </p:sp>
      <p:sp>
        <p:nvSpPr>
          <p:cNvPr id="3" name="Subtitle 2"/>
          <p:cNvSpPr>
            <a:spLocks noGrp="1"/>
          </p:cNvSpPr>
          <p:nvPr>
            <p:ph type="subTitle" idx="1"/>
          </p:nvPr>
        </p:nvSpPr>
        <p:spPr/>
        <p:txBody>
          <a:bodyPr/>
          <a:lstStyle/>
          <a:p>
            <a:pPr algn="r"/>
            <a:r>
              <a:rPr lang="en-US" dirty="0" err="1" smtClean="0"/>
              <a:t>Sonali</a:t>
            </a:r>
            <a:r>
              <a:rPr lang="en-US" dirty="0" smtClean="0"/>
              <a:t> </a:t>
            </a:r>
            <a:r>
              <a:rPr lang="en-US" dirty="0" err="1" smtClean="0"/>
              <a:t>Saha</a:t>
            </a:r>
            <a:endParaRPr lang="en-US" dirty="0" smtClean="0"/>
          </a:p>
          <a:p>
            <a:pPr algn="r"/>
            <a:r>
              <a:rPr lang="en-US" dirty="0" smtClean="0"/>
              <a:t>Microbiology</a:t>
            </a:r>
            <a:endParaRPr lang="en-IN" dirty="0"/>
          </a:p>
        </p:txBody>
      </p:sp>
    </p:spTree>
    <p:extLst>
      <p:ext uri="{BB962C8B-B14F-4D97-AF65-F5344CB8AC3E}">
        <p14:creationId xmlns:p14="http://schemas.microsoft.com/office/powerpoint/2010/main" val="2922294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2188"/>
          </a:xfrm>
        </p:spPr>
        <p:txBody>
          <a:bodyPr>
            <a:normAutofit/>
          </a:bodyPr>
          <a:lstStyle/>
          <a:p>
            <a:r>
              <a:rPr lang="en-US" sz="3600" dirty="0" smtClean="0"/>
              <a:t>Mitochondria make ATP through cellular respiration</a:t>
            </a:r>
            <a:endParaRPr lang="en-IN" sz="3600" dirty="0"/>
          </a:p>
        </p:txBody>
      </p:sp>
      <p:sp>
        <p:nvSpPr>
          <p:cNvPr id="3" name="Content Placeholder 2"/>
          <p:cNvSpPr>
            <a:spLocks noGrp="1"/>
          </p:cNvSpPr>
          <p:nvPr>
            <p:ph idx="1"/>
          </p:nvPr>
        </p:nvSpPr>
        <p:spPr/>
        <p:txBody>
          <a:bodyPr>
            <a:normAutofit fontScale="62500" lnSpcReduction="20000"/>
          </a:bodyPr>
          <a:lstStyle/>
          <a:p>
            <a:r>
              <a:rPr lang="en-US" dirty="0" smtClean="0"/>
              <a:t>Mitochondria usually give rise to other mitochondria by growth and subsequent division. Each mitochondrion is enclosed by a double membrane, which forms two different compartments within the organelle: the intermembrane space and the matrix. </a:t>
            </a:r>
          </a:p>
          <a:p>
            <a:r>
              <a:rPr lang="en-US" dirty="0" smtClean="0"/>
              <a:t>The intermembrane space is the compartment formed between the outer and inner mitochondrial membranes. The matrix, the compartment enclosed by the inner mitochondrial membrane, contains enzymes that break down food molecules and convert their energy to other forms of chemical energy. </a:t>
            </a:r>
          </a:p>
          <a:p>
            <a:r>
              <a:rPr lang="en-US" dirty="0" smtClean="0"/>
              <a:t>The outer mitochondrial membrane is smooth and allows many small molecules to pass through it. By contrast, the inner mitochondrial membrane has numerous folds and strictly </a:t>
            </a:r>
            <a:r>
              <a:rPr lang="en-US" dirty="0" err="1" smtClean="0"/>
              <a:t>regulates</a:t>
            </a:r>
            <a:r>
              <a:rPr lang="en-US" dirty="0" smtClean="0"/>
              <a:t> the types of molecules that can move across it. </a:t>
            </a:r>
          </a:p>
          <a:p>
            <a:r>
              <a:rPr lang="en-US" dirty="0" smtClean="0"/>
              <a:t>The folds, called cristae (</a:t>
            </a:r>
            <a:r>
              <a:rPr lang="en-US" dirty="0" err="1" smtClean="0"/>
              <a:t>sing.,crista</a:t>
            </a:r>
            <a:r>
              <a:rPr lang="en-US" dirty="0" smtClean="0"/>
              <a:t>), extend into the matrix. Cristae greatly increase the surface area of the inner mitochondrial membrane, providing a surface for the chemical reactions that transform the chemical energy in food molecules into the energy of ATP. </a:t>
            </a:r>
          </a:p>
          <a:p>
            <a:r>
              <a:rPr lang="en-US" dirty="0" smtClean="0"/>
              <a:t>The membrane contains the enzymes and other proteins needed for these reactions. </a:t>
            </a:r>
          </a:p>
          <a:p>
            <a:r>
              <a:rPr lang="en-US" dirty="0" smtClean="0"/>
              <a:t>Mitochondria affect health and aging by leaking electrons. These electrons form free radicals, which are toxic, highly </a:t>
            </a:r>
            <a:r>
              <a:rPr lang="en-US" dirty="0" err="1" smtClean="0"/>
              <a:t>reactive</a:t>
            </a:r>
            <a:r>
              <a:rPr lang="en-US" dirty="0" smtClean="0"/>
              <a:t> compounds with unpaired electrons. The electrons bond with other compounds in the cell, interfering with normal function . </a:t>
            </a:r>
          </a:p>
        </p:txBody>
      </p:sp>
    </p:spTree>
    <p:extLst>
      <p:ext uri="{BB962C8B-B14F-4D97-AF65-F5344CB8AC3E}">
        <p14:creationId xmlns:p14="http://schemas.microsoft.com/office/powerpoint/2010/main" val="1820385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057" y="276045"/>
            <a:ext cx="11585275" cy="5900918"/>
          </a:xfrm>
        </p:spPr>
        <p:txBody>
          <a:bodyPr>
            <a:normAutofit lnSpcReduction="10000"/>
          </a:bodyPr>
          <a:lstStyle/>
          <a:p>
            <a:r>
              <a:rPr lang="en-US" dirty="0" smtClean="0"/>
              <a:t>Mitochondria play an important role in programmed cell death, or apoptosis. Unlike necrosis, which is uncontrolled cell death that causes </a:t>
            </a:r>
            <a:r>
              <a:rPr lang="en-US" dirty="0" err="1" smtClean="0"/>
              <a:t>infl</a:t>
            </a:r>
            <a:r>
              <a:rPr lang="en-US" dirty="0" smtClean="0"/>
              <a:t> </a:t>
            </a:r>
            <a:r>
              <a:rPr lang="en-US" dirty="0" err="1" smtClean="0"/>
              <a:t>ammation</a:t>
            </a:r>
            <a:r>
              <a:rPr lang="en-US" dirty="0" smtClean="0"/>
              <a:t> and damages other cells, apoptosis is a normal part of development and maintenance. For example, during the metamorphosis of a tadpole to a frog, the cells of the tadpole tail must die. The hand of a human embryo is webbed until apoptosis destroys the tissue between the fi </a:t>
            </a:r>
            <a:r>
              <a:rPr lang="en-US" dirty="0" err="1" smtClean="0"/>
              <a:t>ngers</a:t>
            </a:r>
            <a:r>
              <a:rPr lang="en-US" dirty="0" smtClean="0"/>
              <a:t>. Cell death also occurs in the adult. For example, cells in the upper layer of human skin and in the intestinal wall are continuously destroyed and replaced by new cells. Mitochondria initiate cell death in several different ways. For example, they can interfere with energy metabolism or activate enzymes that mediate cell destruction. </a:t>
            </a:r>
          </a:p>
          <a:p>
            <a:r>
              <a:rPr lang="en-US" dirty="0" smtClean="0"/>
              <a:t>When a mitochondrion is injured, large pores open in its membrane, and cytochrome c, a protein important in energy production, is released into the </a:t>
            </a:r>
            <a:r>
              <a:rPr lang="en-US" dirty="0" err="1" smtClean="0"/>
              <a:t>cytoplasm</a:t>
            </a:r>
            <a:r>
              <a:rPr lang="en-US" dirty="0" smtClean="0"/>
              <a:t>. Cytochrome c triggers apoptosis by activating enzymes known as caspases, which cut up vital compounds in the cell. Inappropriate inhibition of apoptosis may contribute to a variety of diseases, including cancer. </a:t>
            </a:r>
          </a:p>
          <a:p>
            <a:endParaRPr lang="en-IN" dirty="0"/>
          </a:p>
        </p:txBody>
      </p:sp>
    </p:spTree>
    <p:extLst>
      <p:ext uri="{BB962C8B-B14F-4D97-AF65-F5344CB8AC3E}">
        <p14:creationId xmlns:p14="http://schemas.microsoft.com/office/powerpoint/2010/main" val="335123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256" y="267419"/>
            <a:ext cx="11077755" cy="6159260"/>
          </a:xfrm>
        </p:spPr>
        <p:txBody>
          <a:bodyPr/>
          <a:lstStyle/>
          <a:p>
            <a:r>
              <a:rPr lang="en-US" dirty="0" smtClean="0"/>
              <a:t>Too much apoptosis may deplete needed cells and lead to acquired immunodeficiency syndrome (AIDS). Pharmaceutical companies are developing drugs that block apoptosis. However, cell dynamics are extremely complex, and blocking apoptosis could lead to a worse fate, including necrosis . </a:t>
            </a:r>
          </a:p>
          <a:p>
            <a:r>
              <a:rPr lang="en-US" dirty="0" smtClean="0"/>
              <a:t>Each mitochondrion in a mammalian cell has 5 to 10 identical, circular molecules of DNA, accounting for up to 1% of the total DNA in the cell. </a:t>
            </a:r>
          </a:p>
          <a:p>
            <a:r>
              <a:rPr lang="en-US" dirty="0" smtClean="0"/>
              <a:t>Mitochondrial DNA mutates far more frequently than nuclear DNA. </a:t>
            </a:r>
          </a:p>
          <a:p>
            <a:r>
              <a:rPr lang="en-US" dirty="0" smtClean="0"/>
              <a:t>Mutations in mitochondrial DNA have been associated with certain genetic diseases, including a form of young adult blindness, and certain types of progressive muscle degeneration. </a:t>
            </a:r>
          </a:p>
          <a:p>
            <a:r>
              <a:rPr lang="en-US" dirty="0" smtClean="0"/>
              <a:t>Mutations that promote apoptosis may be an important mechanism in mammalian aging.</a:t>
            </a:r>
            <a:endParaRPr lang="en-IN" dirty="0" smtClean="0"/>
          </a:p>
          <a:p>
            <a:endParaRPr lang="en-IN" dirty="0"/>
          </a:p>
        </p:txBody>
      </p:sp>
    </p:spTree>
    <p:extLst>
      <p:ext uri="{BB962C8B-B14F-4D97-AF65-F5344CB8AC3E}">
        <p14:creationId xmlns:p14="http://schemas.microsoft.com/office/powerpoint/2010/main" val="3176627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925" y="365126"/>
            <a:ext cx="11680166" cy="480264"/>
          </a:xfrm>
        </p:spPr>
        <p:txBody>
          <a:bodyPr>
            <a:normAutofit/>
          </a:bodyPr>
          <a:lstStyle/>
          <a:p>
            <a:r>
              <a:rPr lang="en-US" sz="2800" b="1" dirty="0"/>
              <a:t>Mitochondria Are the Principal Sites of ATP Production in Aerobic Cells</a:t>
            </a:r>
            <a:endParaRPr lang="en-IN" sz="2800" b="1" dirty="0"/>
          </a:p>
        </p:txBody>
      </p:sp>
      <p:sp>
        <p:nvSpPr>
          <p:cNvPr id="3" name="Content Placeholder 2"/>
          <p:cNvSpPr>
            <a:spLocks noGrp="1"/>
          </p:cNvSpPr>
          <p:nvPr>
            <p:ph idx="1"/>
          </p:nvPr>
        </p:nvSpPr>
        <p:spPr>
          <a:xfrm>
            <a:off x="301925" y="1043795"/>
            <a:ext cx="11680166" cy="5702061"/>
          </a:xfrm>
        </p:spPr>
        <p:txBody>
          <a:bodyPr>
            <a:normAutofit lnSpcReduction="10000"/>
          </a:bodyPr>
          <a:lstStyle/>
          <a:p>
            <a:r>
              <a:rPr lang="en-US" dirty="0"/>
              <a:t>Most eukaryotic cells contain many mitochondria, which </a:t>
            </a:r>
            <a:r>
              <a:rPr lang="en-US" dirty="0" smtClean="0"/>
              <a:t>occupy </a:t>
            </a:r>
            <a:r>
              <a:rPr lang="en-US" dirty="0"/>
              <a:t>up to 25 percent of the volume of the cytoplasm. These complex organelles, the main sites of ATP production during aerobic metabolism, are generally exceeded in size only by the nucleus, vacuoles, and chloroplasts. The two membranes that bound a mitochondrion differ in composition and function. </a:t>
            </a:r>
            <a:endParaRPr lang="en-US" dirty="0" smtClean="0"/>
          </a:p>
          <a:p>
            <a:r>
              <a:rPr lang="en-US" dirty="0" smtClean="0"/>
              <a:t>The </a:t>
            </a:r>
            <a:r>
              <a:rPr lang="en-US" dirty="0"/>
              <a:t>outer membrane, </a:t>
            </a:r>
            <a:r>
              <a:rPr lang="en-US" dirty="0" smtClean="0"/>
              <a:t>composed </a:t>
            </a:r>
            <a:r>
              <a:rPr lang="en-US" dirty="0"/>
              <a:t>of about half lipid and half protein, contains </a:t>
            </a:r>
            <a:r>
              <a:rPr lang="en-US" dirty="0" err="1"/>
              <a:t>porins</a:t>
            </a:r>
            <a:r>
              <a:rPr lang="en-US" dirty="0"/>
              <a:t> </a:t>
            </a:r>
            <a:r>
              <a:rPr lang="en-US" dirty="0" smtClean="0"/>
              <a:t>that </a:t>
            </a:r>
            <a:r>
              <a:rPr lang="en-US" dirty="0"/>
              <a:t>render the membrane permeable to molecules having molecular weights as high as 10,000. In this respect, the outer membrane is similar to the outer </a:t>
            </a:r>
            <a:r>
              <a:rPr lang="en-US" dirty="0" smtClean="0"/>
              <a:t>membrane </a:t>
            </a:r>
            <a:r>
              <a:rPr lang="en-US" dirty="0"/>
              <a:t>of gram-negative bacteria. </a:t>
            </a:r>
            <a:endParaRPr lang="en-US" dirty="0" smtClean="0"/>
          </a:p>
          <a:p>
            <a:r>
              <a:rPr lang="en-US" dirty="0" smtClean="0"/>
              <a:t>The </a:t>
            </a:r>
            <a:r>
              <a:rPr lang="en-US" dirty="0"/>
              <a:t>inner membrane, which is much less permeable, is about 20 percent lipid and 80 percent protein—a higher proportion of protein than </a:t>
            </a:r>
            <a:r>
              <a:rPr lang="en-US" dirty="0" smtClean="0"/>
              <a:t>exists </a:t>
            </a:r>
            <a:r>
              <a:rPr lang="en-US" dirty="0"/>
              <a:t>in other cellular membranes. The surface area of the inner membrane is greatly increased by a large number of </a:t>
            </a:r>
            <a:r>
              <a:rPr lang="en-US" dirty="0" err="1"/>
              <a:t>infoldings</a:t>
            </a:r>
            <a:r>
              <a:rPr lang="en-US" dirty="0"/>
              <a:t>, or cristae, that protrude into the matrix, or </a:t>
            </a:r>
            <a:r>
              <a:rPr lang="en-US" dirty="0" smtClean="0"/>
              <a:t>central space.</a:t>
            </a:r>
            <a:endParaRPr lang="en-IN" dirty="0"/>
          </a:p>
        </p:txBody>
      </p:sp>
    </p:spTree>
    <p:extLst>
      <p:ext uri="{BB962C8B-B14F-4D97-AF65-F5344CB8AC3E}">
        <p14:creationId xmlns:p14="http://schemas.microsoft.com/office/powerpoint/2010/main" val="4057015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781" y="724619"/>
            <a:ext cx="11826815" cy="5865962"/>
          </a:xfrm>
        </p:spPr>
        <p:txBody>
          <a:bodyPr/>
          <a:lstStyle/>
          <a:p>
            <a:r>
              <a:rPr lang="en-US" dirty="0"/>
              <a:t>In </a:t>
            </a:r>
            <a:r>
              <a:rPr lang="en-US" dirty="0" err="1"/>
              <a:t>nonphotosynthetic</a:t>
            </a:r>
            <a:r>
              <a:rPr lang="en-US" dirty="0"/>
              <a:t> cells, the principal fuels for ATP synthesis are fatty acids and glucose. The complete aerobic degradation of glucose to CO2 and H2O is coupled to the synthesis of as many as 30 molecules of ATP. </a:t>
            </a:r>
            <a:endParaRPr lang="en-US" dirty="0" smtClean="0"/>
          </a:p>
          <a:p>
            <a:r>
              <a:rPr lang="en-US" dirty="0" smtClean="0"/>
              <a:t>In </a:t>
            </a:r>
            <a:r>
              <a:rPr lang="en-US" dirty="0"/>
              <a:t>eukaryotic cells, the initial stages of glucose degradation take place in the cytosol, where 2 ATP molecules per glucose molecule are generated. </a:t>
            </a:r>
            <a:endParaRPr lang="en-US" dirty="0" smtClean="0"/>
          </a:p>
          <a:p>
            <a:r>
              <a:rPr lang="en-US" dirty="0" smtClean="0"/>
              <a:t>The </a:t>
            </a:r>
            <a:r>
              <a:rPr lang="en-US" dirty="0"/>
              <a:t>terminal stages of oxidation and the coupled synthesis of ATP are carried out by enzymes in the </a:t>
            </a:r>
            <a:r>
              <a:rPr lang="en-US" dirty="0" smtClean="0"/>
              <a:t>mitochondrial </a:t>
            </a:r>
            <a:r>
              <a:rPr lang="en-US" dirty="0"/>
              <a:t>matrix and inner </a:t>
            </a:r>
            <a:r>
              <a:rPr lang="en-US" dirty="0" smtClean="0"/>
              <a:t>membrane. </a:t>
            </a:r>
            <a:r>
              <a:rPr lang="en-US" dirty="0"/>
              <a:t>As many as 28 ATP molecules per glucose molecule are generated in mitochondria. </a:t>
            </a:r>
            <a:endParaRPr lang="en-US" dirty="0" smtClean="0"/>
          </a:p>
          <a:p>
            <a:r>
              <a:rPr lang="en-US" dirty="0" smtClean="0"/>
              <a:t>Similarly</a:t>
            </a:r>
            <a:r>
              <a:rPr lang="en-US" dirty="0"/>
              <a:t>, virtually all the ATP formed in the oxidation of fatty acids to CO2 is generated in mitochondria. Thus mitochondria can be regarded as the “power plants” of the cell.</a:t>
            </a:r>
            <a:endParaRPr lang="en-IN" dirty="0"/>
          </a:p>
        </p:txBody>
      </p:sp>
    </p:spTree>
    <p:extLst>
      <p:ext uri="{BB962C8B-B14F-4D97-AF65-F5344CB8AC3E}">
        <p14:creationId xmlns:p14="http://schemas.microsoft.com/office/powerpoint/2010/main" val="602476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6913"/>
          </a:xfrm>
        </p:spPr>
        <p:txBody>
          <a:bodyPr>
            <a:normAutofit/>
          </a:bodyPr>
          <a:lstStyle/>
          <a:p>
            <a:r>
              <a:rPr lang="en-US" sz="3600" dirty="0" smtClean="0"/>
              <a:t>The electron transport chain is coupled to ATP synthesis</a:t>
            </a:r>
            <a:endParaRPr lang="en-IN" sz="3600" dirty="0"/>
          </a:p>
        </p:txBody>
      </p:sp>
      <p:sp>
        <p:nvSpPr>
          <p:cNvPr id="3" name="Content Placeholder 2"/>
          <p:cNvSpPr>
            <a:spLocks noGrp="1"/>
          </p:cNvSpPr>
          <p:nvPr>
            <p:ph idx="1"/>
          </p:nvPr>
        </p:nvSpPr>
        <p:spPr>
          <a:xfrm>
            <a:off x="336430" y="1147313"/>
            <a:ext cx="11550770" cy="5400136"/>
          </a:xfrm>
        </p:spPr>
        <p:txBody>
          <a:bodyPr/>
          <a:lstStyle/>
          <a:p>
            <a:r>
              <a:rPr lang="en-US" dirty="0" smtClean="0"/>
              <a:t>Let us consider the fate of all the electrons removed from a molecule of glucose during glycolysis, acetyl CoA formation, and the citric acid cycle. Recall that these electrons were transferred as part of hydrogen atoms to the acceptors NAD and FAD, forming NADH and FADH2. These reduced compounds now enter the electron transport chain, where the high-energy electrons of their hydrogen atoms are shuttled from one acceptor to another. As the electrons are passed along in a series of exergonic redox reactions, some of their energy is used to drive the synthesis of ATP, which is an endergonic process. Because ATP synthesis (by phosphorylation of ADP) is coupled to the redox reactions in the electron transport chain, the entire process is known as oxidative phosphorylation.</a:t>
            </a:r>
            <a:endParaRPr lang="en-IN" dirty="0"/>
          </a:p>
        </p:txBody>
      </p:sp>
    </p:spTree>
    <p:extLst>
      <p:ext uri="{BB962C8B-B14F-4D97-AF65-F5344CB8AC3E}">
        <p14:creationId xmlns:p14="http://schemas.microsoft.com/office/powerpoint/2010/main" val="3106589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033" y="235729"/>
            <a:ext cx="11869948" cy="721803"/>
          </a:xfrm>
        </p:spPr>
        <p:txBody>
          <a:bodyPr>
            <a:noAutofit/>
          </a:bodyPr>
          <a:lstStyle/>
          <a:p>
            <a:r>
              <a:rPr lang="en-US" sz="3200" dirty="0" smtClean="0">
                <a:solidFill>
                  <a:srgbClr val="00B0F0"/>
                </a:solidFill>
              </a:rPr>
              <a:t>The electron transport chain transfers electrons from NADH and FADH2 to oxygen</a:t>
            </a:r>
            <a:endParaRPr lang="en-IN" sz="3200" dirty="0">
              <a:solidFill>
                <a:srgbClr val="00B0F0"/>
              </a:solidFill>
            </a:endParaRPr>
          </a:p>
        </p:txBody>
      </p:sp>
      <p:sp>
        <p:nvSpPr>
          <p:cNvPr id="3" name="Content Placeholder 2"/>
          <p:cNvSpPr>
            <a:spLocks noGrp="1"/>
          </p:cNvSpPr>
          <p:nvPr>
            <p:ph idx="1"/>
          </p:nvPr>
        </p:nvSpPr>
        <p:spPr>
          <a:xfrm>
            <a:off x="207033" y="1345721"/>
            <a:ext cx="11740551" cy="5313871"/>
          </a:xfrm>
        </p:spPr>
        <p:txBody>
          <a:bodyPr>
            <a:normAutofit/>
          </a:bodyPr>
          <a:lstStyle/>
          <a:p>
            <a:r>
              <a:rPr lang="en-US" dirty="0" smtClean="0"/>
              <a:t>The electron transport chain is a series of electron </a:t>
            </a:r>
            <a:r>
              <a:rPr lang="en-US" dirty="0" err="1" smtClean="0"/>
              <a:t>carriers</a:t>
            </a:r>
            <a:r>
              <a:rPr lang="en-US" dirty="0" smtClean="0"/>
              <a:t> embedded in the inner mitochondrial membrane of eukaryotes and in the plasma membrane of aerobic prokaryotes. Like NADH and FADH2, each carrier exists in an oxidized form or a reduced form. Electrons pass down the electron transport chain in a series of redox reactions that works much like a bucket brigade. </a:t>
            </a:r>
          </a:p>
          <a:p>
            <a:r>
              <a:rPr lang="en-US" dirty="0" smtClean="0"/>
              <a:t>In the electron transport chain, each acceptor molecule becomes alternately reduced as it accepts electrons and oxidized as it gives them up. </a:t>
            </a:r>
          </a:p>
          <a:p>
            <a:r>
              <a:rPr lang="en-US" dirty="0" smtClean="0"/>
              <a:t>The electrons entering the electron transport chain have a relatively high energy content. They lose some of their energy at each step as they pass along the chain of electron carriers (just as some of the water spills out of the bucket as it is passed from one person to another). </a:t>
            </a:r>
          </a:p>
        </p:txBody>
      </p:sp>
    </p:spTree>
    <p:extLst>
      <p:ext uri="{BB962C8B-B14F-4D97-AF65-F5344CB8AC3E}">
        <p14:creationId xmlns:p14="http://schemas.microsoft.com/office/powerpoint/2010/main" val="847329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298" y="448574"/>
            <a:ext cx="11671540" cy="6055743"/>
          </a:xfrm>
        </p:spPr>
        <p:txBody>
          <a:bodyPr>
            <a:normAutofit/>
          </a:bodyPr>
          <a:lstStyle/>
          <a:p>
            <a:r>
              <a:rPr lang="en-US" dirty="0" smtClean="0"/>
              <a:t>Members of the electron transport chain include the </a:t>
            </a:r>
            <a:r>
              <a:rPr lang="en-US" dirty="0" err="1" smtClean="0"/>
              <a:t>flavoprotein</a:t>
            </a:r>
            <a:r>
              <a:rPr lang="en-US" dirty="0" smtClean="0"/>
              <a:t> </a:t>
            </a:r>
            <a:r>
              <a:rPr lang="en-US" dirty="0" err="1" smtClean="0"/>
              <a:t>flavin</a:t>
            </a:r>
            <a:r>
              <a:rPr lang="en-US" dirty="0" smtClean="0"/>
              <a:t> mononucleotide (FMN), the lipid ubiquinone (also called coenzyme Q or </a:t>
            </a:r>
            <a:r>
              <a:rPr lang="en-US" dirty="0" err="1" smtClean="0"/>
              <a:t>CoQ</a:t>
            </a:r>
            <a:r>
              <a:rPr lang="en-US" dirty="0" smtClean="0"/>
              <a:t>), several iron–sulfur proteins, and a group of closely related iron containing proteins called cytochromes (Fig. 8-8). </a:t>
            </a:r>
          </a:p>
          <a:p>
            <a:r>
              <a:rPr lang="en-US" dirty="0" smtClean="0"/>
              <a:t>Each electron carrier has a different mechanism for accepting and passing electrons. As cytochromes accept and donate electrons, for example, the charge on the iron atom, which is the electron carrier portion of the cytochromes, alternates between </a:t>
            </a:r>
            <a:r>
              <a:rPr lang="en-US" dirty="0"/>
              <a:t>Fe</a:t>
            </a:r>
            <a:r>
              <a:rPr lang="en-US" baseline="30000" dirty="0"/>
              <a:t> </a:t>
            </a:r>
            <a:r>
              <a:rPr lang="en-US" baseline="30000" dirty="0" smtClean="0"/>
              <a:t>2+</a:t>
            </a:r>
            <a:r>
              <a:rPr lang="en-US" dirty="0" smtClean="0"/>
              <a:t> (reduced) and </a:t>
            </a:r>
            <a:r>
              <a:rPr lang="en-US" dirty="0"/>
              <a:t>Fe</a:t>
            </a:r>
            <a:r>
              <a:rPr lang="en-US" baseline="30000" dirty="0"/>
              <a:t> 3+</a:t>
            </a:r>
            <a:r>
              <a:rPr lang="en-US" dirty="0" smtClean="0"/>
              <a:t> (oxidized).</a:t>
            </a:r>
          </a:p>
          <a:p>
            <a:r>
              <a:rPr lang="en-US" dirty="0"/>
              <a:t>Because oxygen is the final electron acceptor in the electron transport chain, organisms that respire aerobically require oxygen. </a:t>
            </a:r>
          </a:p>
          <a:p>
            <a:endParaRPr lang="en-IN" dirty="0" smtClean="0"/>
          </a:p>
          <a:p>
            <a:endParaRPr lang="en-IN" dirty="0"/>
          </a:p>
        </p:txBody>
      </p:sp>
    </p:spTree>
    <p:extLst>
      <p:ext uri="{BB962C8B-B14F-4D97-AF65-F5344CB8AC3E}">
        <p14:creationId xmlns:p14="http://schemas.microsoft.com/office/powerpoint/2010/main" val="422644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7419" y="189781"/>
            <a:ext cx="11697419" cy="6323162"/>
          </a:xfrm>
        </p:spPr>
        <p:txBody>
          <a:bodyPr>
            <a:normAutofit lnSpcReduction="10000"/>
          </a:bodyPr>
          <a:lstStyle/>
          <a:p>
            <a:r>
              <a:rPr lang="en-US" dirty="0"/>
              <a:t>What happens when cells that are strict aerobes are deprived of oxygen? The last cytochrome in the chain retains its electrons when no oxygen is available to accept them. When that occurs, each acceptor molecule in the chain retains its electrons (each remains in its reduced state), and the entire chain is blocked all the way back to NADH. Because oxidative phosphorylation is coupled to electron transport, no additional ATP is produced by way of the electron transport chain. Most cells of multicellular organisms cannot live long without oxygen, because the small amount of ATP they produce by glycolysis alone is insufficient to sustain life processes. </a:t>
            </a:r>
            <a:endParaRPr lang="en-US" dirty="0" smtClean="0"/>
          </a:p>
          <a:p>
            <a:r>
              <a:rPr lang="en-US" dirty="0"/>
              <a:t>Lack of oxygen is not the only factor that interferes with the electron transport chain. Some poisons, including cyanide, inhibit the normal activity of the cytochromes. Cyanide binds tightly to the iron in the last cytochrome in the electron transport chain (cytochrome a3), making it unable to transport electrons to oxygen. This blocks the further passage of electrons through the chain, and ATP production ceases. Although the </a:t>
            </a:r>
            <a:r>
              <a:rPr lang="en-US" dirty="0" err="1"/>
              <a:t>fl</a:t>
            </a:r>
            <a:r>
              <a:rPr lang="en-US" dirty="0"/>
              <a:t> ow of electrons in electron transport is usually tightly coupled to the production of ATP, some organisms uncouple the two processes to produce </a:t>
            </a:r>
            <a:r>
              <a:rPr lang="en-US" dirty="0" smtClean="0"/>
              <a:t>heat.</a:t>
            </a:r>
            <a:endParaRPr lang="en-IN" dirty="0"/>
          </a:p>
          <a:p>
            <a:endParaRPr lang="en-IN" dirty="0"/>
          </a:p>
        </p:txBody>
      </p:sp>
    </p:spTree>
    <p:extLst>
      <p:ext uri="{BB962C8B-B14F-4D97-AF65-F5344CB8AC3E}">
        <p14:creationId xmlns:p14="http://schemas.microsoft.com/office/powerpoint/2010/main" val="1515342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528" y="365125"/>
            <a:ext cx="11913080" cy="1325563"/>
          </a:xfrm>
        </p:spPr>
        <p:txBody>
          <a:bodyPr>
            <a:noAutofit/>
          </a:bodyPr>
          <a:lstStyle/>
          <a:p>
            <a:r>
              <a:rPr lang="en-US" sz="2800" b="1" dirty="0" smtClean="0">
                <a:solidFill>
                  <a:srgbClr val="00B0F0"/>
                </a:solidFill>
              </a:rPr>
              <a:t>Scientists have extracted and purified the electron transport chain from the inner mitochondrial membrane as four large, distinct protein complexes, or groups, of acceptors.</a:t>
            </a:r>
            <a:endParaRPr lang="en-IN" sz="2800" b="1" dirty="0">
              <a:solidFill>
                <a:srgbClr val="00B0F0"/>
              </a:solidFill>
            </a:endParaRPr>
          </a:p>
        </p:txBody>
      </p:sp>
      <p:sp>
        <p:nvSpPr>
          <p:cNvPr id="3" name="Content Placeholder 2"/>
          <p:cNvSpPr>
            <a:spLocks noGrp="1"/>
          </p:cNvSpPr>
          <p:nvPr>
            <p:ph idx="1"/>
          </p:nvPr>
        </p:nvSpPr>
        <p:spPr>
          <a:xfrm>
            <a:off x="268857" y="1773866"/>
            <a:ext cx="11730486" cy="4592427"/>
          </a:xfrm>
        </p:spPr>
        <p:txBody>
          <a:bodyPr>
            <a:normAutofit fontScale="92500" lnSpcReduction="20000"/>
          </a:bodyPr>
          <a:lstStyle/>
          <a:p>
            <a:r>
              <a:rPr lang="en-US" dirty="0" smtClean="0"/>
              <a:t>Complex I (NADH–ubiquinone oxidoreductase) accepts electrons from NADH molecules that were produced during glycolysis, the formation of acetyl CoA, and the citric acid cycle. </a:t>
            </a:r>
          </a:p>
          <a:p>
            <a:r>
              <a:rPr lang="en-US" dirty="0" smtClean="0"/>
              <a:t>Complex II (succinate–ubiquinone reductase) accepts electrons from FADH2 molecules that were produced during the citric acid cycle. </a:t>
            </a:r>
          </a:p>
          <a:p>
            <a:r>
              <a:rPr lang="en-US" dirty="0" smtClean="0"/>
              <a:t>Complexes I and II both produce the same product, reduced ubiquinone, which is the substrate of complex III (ubiquinone– cytochrome c oxidoreductase). That is, complex III accepts electrons from reduced ubiquinone and passes them on to cytochrome c. </a:t>
            </a:r>
          </a:p>
          <a:p>
            <a:r>
              <a:rPr lang="en-US" dirty="0" smtClean="0"/>
              <a:t>Complex IV (cytochrome c oxidase) accepts electrons from cytochrome c and uses these electrons to reduce molecular oxygen, forming water in the process. The electrons simultaneously unite with protons from the surrounding medium to form hydrogen, and the chemical reaction between hydrogen and oxygen produces water.</a:t>
            </a:r>
            <a:endParaRPr lang="en-IN" dirty="0"/>
          </a:p>
        </p:txBody>
      </p:sp>
    </p:spTree>
    <p:extLst>
      <p:ext uri="{BB962C8B-B14F-4D97-AF65-F5344CB8AC3E}">
        <p14:creationId xmlns:p14="http://schemas.microsoft.com/office/powerpoint/2010/main" val="1932871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89184" y="469133"/>
            <a:ext cx="6689015" cy="6096018"/>
          </a:xfrm>
          <a:prstGeom prst="rect">
            <a:avLst/>
          </a:prstGeom>
        </p:spPr>
      </p:pic>
    </p:spTree>
    <p:extLst>
      <p:ext uri="{BB962C8B-B14F-4D97-AF65-F5344CB8AC3E}">
        <p14:creationId xmlns:p14="http://schemas.microsoft.com/office/powerpoint/2010/main" val="174733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3695" y="817338"/>
            <a:ext cx="4505325" cy="5172075"/>
          </a:xfrm>
          <a:prstGeom prst="rect">
            <a:avLst/>
          </a:prstGeom>
        </p:spPr>
      </p:pic>
      <p:sp>
        <p:nvSpPr>
          <p:cNvPr id="5" name="Rectangle 4"/>
          <p:cNvSpPr/>
          <p:nvPr/>
        </p:nvSpPr>
        <p:spPr>
          <a:xfrm>
            <a:off x="4569020" y="478204"/>
            <a:ext cx="7441722" cy="6186309"/>
          </a:xfrm>
          <a:prstGeom prst="rect">
            <a:avLst/>
          </a:prstGeom>
        </p:spPr>
        <p:txBody>
          <a:bodyPr wrap="square">
            <a:spAutoFit/>
          </a:bodyPr>
          <a:lstStyle/>
          <a:p>
            <a:r>
              <a:rPr lang="en-US" b="1" dirty="0"/>
              <a:t>Electrons Flow from FADH2 and NADH </a:t>
            </a:r>
            <a:r>
              <a:rPr lang="en-US" b="1" dirty="0" smtClean="0"/>
              <a:t>to </a:t>
            </a:r>
            <a:r>
              <a:rPr lang="en-US" b="1" dirty="0"/>
              <a:t>O2 Through a Series of Four </a:t>
            </a:r>
          </a:p>
          <a:p>
            <a:r>
              <a:rPr lang="en-US" b="1" dirty="0"/>
              <a:t>Multiprotein Complexes</a:t>
            </a:r>
          </a:p>
          <a:p>
            <a:r>
              <a:rPr lang="en-US" dirty="0" smtClean="0"/>
              <a:t>In </a:t>
            </a:r>
            <a:r>
              <a:rPr lang="en-US" dirty="0"/>
              <a:t>respiring mitochondria, </a:t>
            </a:r>
            <a:r>
              <a:rPr lang="en-US" dirty="0" smtClean="0"/>
              <a:t>each NADH </a:t>
            </a:r>
            <a:r>
              <a:rPr lang="en-US" dirty="0"/>
              <a:t>molecule releases two electrons to the </a:t>
            </a:r>
            <a:r>
              <a:rPr lang="en-US" dirty="0" smtClean="0"/>
              <a:t>respiratory chain</a:t>
            </a:r>
            <a:r>
              <a:rPr lang="en-US" dirty="0"/>
              <a:t>; these electrons ultimately reduce one oxygen atom</a:t>
            </a:r>
          </a:p>
          <a:p>
            <a:r>
              <a:rPr lang="en-US" dirty="0"/>
              <a:t>(half of an O2 molecule), forming one molecule of water:</a:t>
            </a:r>
          </a:p>
          <a:p>
            <a:r>
              <a:rPr lang="en-US" dirty="0" smtClean="0"/>
              <a:t>                     NADH                      NAD</a:t>
            </a:r>
            <a:r>
              <a:rPr lang="en-US" baseline="30000" dirty="0"/>
              <a:t>+</a:t>
            </a:r>
            <a:r>
              <a:rPr lang="en-US" dirty="0" smtClean="0"/>
              <a:t> + </a:t>
            </a:r>
            <a:r>
              <a:rPr lang="en-US" dirty="0"/>
              <a:t>H</a:t>
            </a:r>
            <a:r>
              <a:rPr lang="en-US" baseline="30000" dirty="0" smtClean="0"/>
              <a:t>+</a:t>
            </a:r>
            <a:r>
              <a:rPr lang="en-US" dirty="0" smtClean="0"/>
              <a:t>+ </a:t>
            </a:r>
            <a:r>
              <a:rPr lang="en-US" dirty="0"/>
              <a:t>2 e</a:t>
            </a:r>
            <a:r>
              <a:rPr lang="en-US" baseline="30000" dirty="0"/>
              <a:t>-</a:t>
            </a:r>
            <a:endParaRPr lang="en-IN" dirty="0"/>
          </a:p>
          <a:p>
            <a:r>
              <a:rPr lang="en-US" dirty="0" smtClean="0"/>
              <a:t>                      2 e</a:t>
            </a:r>
            <a:r>
              <a:rPr lang="en-US" baseline="30000" dirty="0" smtClean="0"/>
              <a:t>- </a:t>
            </a:r>
            <a:r>
              <a:rPr lang="en-US" dirty="0" smtClean="0"/>
              <a:t> + </a:t>
            </a:r>
            <a:r>
              <a:rPr lang="en-US" dirty="0"/>
              <a:t>2 </a:t>
            </a:r>
            <a:r>
              <a:rPr lang="en-US" dirty="0" smtClean="0"/>
              <a:t>H</a:t>
            </a:r>
            <a:r>
              <a:rPr lang="en-US" baseline="30000" dirty="0"/>
              <a:t>+</a:t>
            </a:r>
            <a:r>
              <a:rPr lang="en-US" dirty="0" smtClean="0"/>
              <a:t> + </a:t>
            </a:r>
            <a:r>
              <a:rPr lang="en-US" dirty="0"/>
              <a:t>1⁄2 </a:t>
            </a:r>
            <a:r>
              <a:rPr lang="en-US" dirty="0" smtClean="0"/>
              <a:t>O</a:t>
            </a:r>
            <a:r>
              <a:rPr lang="en-US" baseline="-25000" dirty="0" smtClean="0"/>
              <a:t>2</a:t>
            </a:r>
            <a:r>
              <a:rPr lang="en-US" dirty="0" smtClean="0"/>
              <a:t>                     H</a:t>
            </a:r>
            <a:r>
              <a:rPr lang="en-US" baseline="-25000" dirty="0"/>
              <a:t>2</a:t>
            </a:r>
            <a:r>
              <a:rPr lang="en-US" dirty="0" smtClean="0"/>
              <a:t>O</a:t>
            </a:r>
            <a:endParaRPr lang="en-US" dirty="0"/>
          </a:p>
          <a:p>
            <a:r>
              <a:rPr lang="en-US" dirty="0"/>
              <a:t>As electrons move from NADH to O2, their potential </a:t>
            </a:r>
            <a:r>
              <a:rPr lang="en-US" dirty="0" smtClean="0"/>
              <a:t>declines </a:t>
            </a:r>
            <a:r>
              <a:rPr lang="en-US" dirty="0"/>
              <a:t>by 1.14 V, which corresponds to 26.2 kcal/</a:t>
            </a:r>
            <a:r>
              <a:rPr lang="en-US" dirty="0" err="1"/>
              <a:t>mol</a:t>
            </a:r>
            <a:r>
              <a:rPr lang="en-US" dirty="0"/>
              <a:t> of </a:t>
            </a:r>
            <a:r>
              <a:rPr lang="en-US" dirty="0" smtClean="0"/>
              <a:t>electrons </a:t>
            </a:r>
            <a:r>
              <a:rPr lang="en-US" dirty="0"/>
              <a:t>transferred, or ≈ 53 kcal/</a:t>
            </a:r>
            <a:r>
              <a:rPr lang="en-US" dirty="0" err="1"/>
              <a:t>mol</a:t>
            </a:r>
            <a:r>
              <a:rPr lang="en-US" dirty="0"/>
              <a:t> for a pair of electrons.</a:t>
            </a:r>
          </a:p>
          <a:p>
            <a:r>
              <a:rPr lang="en-US" dirty="0" smtClean="0"/>
              <a:t>Much </a:t>
            </a:r>
            <a:r>
              <a:rPr lang="en-US" dirty="0"/>
              <a:t>of this energy is conserved in </a:t>
            </a:r>
            <a:r>
              <a:rPr lang="en-US" dirty="0" smtClean="0"/>
              <a:t>the proton-motive </a:t>
            </a:r>
            <a:r>
              <a:rPr lang="en-US" dirty="0"/>
              <a:t>force generated across the inner </a:t>
            </a:r>
            <a:r>
              <a:rPr lang="en-US" dirty="0" smtClean="0"/>
              <a:t>mitochondrial </a:t>
            </a:r>
            <a:r>
              <a:rPr lang="en-US" dirty="0"/>
              <a:t>membrane</a:t>
            </a:r>
            <a:r>
              <a:rPr lang="en-US" dirty="0" smtClean="0"/>
              <a:t>. Each </a:t>
            </a:r>
            <a:r>
              <a:rPr lang="en-US" dirty="0"/>
              <a:t>of the four large multiprotein complexes in the </a:t>
            </a:r>
            <a:r>
              <a:rPr lang="en-US" dirty="0" smtClean="0"/>
              <a:t>respiratory </a:t>
            </a:r>
            <a:r>
              <a:rPr lang="en-US" dirty="0"/>
              <a:t>chain spans the inner mitochondrial membrane </a:t>
            </a:r>
            <a:r>
              <a:rPr lang="en-US" dirty="0" smtClean="0"/>
              <a:t>and contains </a:t>
            </a:r>
            <a:r>
              <a:rPr lang="en-US" dirty="0"/>
              <a:t>several prosthetic groups that participate in </a:t>
            </a:r>
            <a:r>
              <a:rPr lang="en-US" dirty="0" smtClean="0"/>
              <a:t>moving electrons</a:t>
            </a:r>
            <a:r>
              <a:rPr lang="en-US" dirty="0"/>
              <a:t>. These small </a:t>
            </a:r>
            <a:r>
              <a:rPr lang="en-US" dirty="0" err="1"/>
              <a:t>nonpeptide</a:t>
            </a:r>
            <a:r>
              <a:rPr lang="en-US" dirty="0"/>
              <a:t> organic molecules or </a:t>
            </a:r>
            <a:r>
              <a:rPr lang="en-US" dirty="0" smtClean="0"/>
              <a:t>metal ions </a:t>
            </a:r>
            <a:r>
              <a:rPr lang="en-US" dirty="0"/>
              <a:t>are tightly and specifically associated with the </a:t>
            </a:r>
            <a:r>
              <a:rPr lang="en-US" dirty="0" smtClean="0"/>
              <a:t>multiprotein </a:t>
            </a:r>
            <a:r>
              <a:rPr lang="en-US" dirty="0"/>
              <a:t>complexes (Table 8-2). </a:t>
            </a:r>
            <a:r>
              <a:rPr lang="en-US" dirty="0" smtClean="0"/>
              <a:t>Several </a:t>
            </a:r>
            <a:r>
              <a:rPr lang="en-US" dirty="0"/>
              <a:t>types of </a:t>
            </a:r>
            <a:r>
              <a:rPr lang="en-US" dirty="0" err="1"/>
              <a:t>heme</a:t>
            </a:r>
            <a:r>
              <a:rPr lang="en-US" dirty="0"/>
              <a:t>, an iron-containing </a:t>
            </a:r>
            <a:r>
              <a:rPr lang="en-US" dirty="0" smtClean="0"/>
              <a:t>prosthetic group </a:t>
            </a:r>
            <a:r>
              <a:rPr lang="en-US" dirty="0"/>
              <a:t>similar to that in hemoglobin and myoglobin, </a:t>
            </a:r>
            <a:r>
              <a:rPr lang="en-US" dirty="0" smtClean="0"/>
              <a:t>are tightly </a:t>
            </a:r>
            <a:r>
              <a:rPr lang="en-US" dirty="0"/>
              <a:t>bound or covalently linked to mitochondrial proteins</a:t>
            </a:r>
            <a:r>
              <a:rPr lang="en-US" dirty="0" smtClean="0"/>
              <a:t>, forming </a:t>
            </a:r>
            <a:r>
              <a:rPr lang="en-US" dirty="0"/>
              <a:t>the </a:t>
            </a:r>
            <a:r>
              <a:rPr lang="en-US" dirty="0" smtClean="0"/>
              <a:t>cytochromes. </a:t>
            </a:r>
            <a:r>
              <a:rPr lang="en-US" dirty="0"/>
              <a:t>Electron flow through the cytochromes occurs by oxidation and reduction of the Fe atom in the center of the </a:t>
            </a:r>
            <a:r>
              <a:rPr lang="en-US" dirty="0" err="1"/>
              <a:t>heme</a:t>
            </a:r>
            <a:r>
              <a:rPr lang="en-US" dirty="0"/>
              <a:t> molecule</a:t>
            </a:r>
            <a:r>
              <a:rPr lang="en-US" dirty="0" smtClean="0"/>
              <a:t>:  </a:t>
            </a:r>
            <a:r>
              <a:rPr lang="en-US" dirty="0"/>
              <a:t>Fe</a:t>
            </a:r>
            <a:r>
              <a:rPr lang="en-US" baseline="30000" dirty="0"/>
              <a:t> 3+ </a:t>
            </a:r>
            <a:r>
              <a:rPr lang="en-US" dirty="0"/>
              <a:t>+ e</a:t>
            </a:r>
            <a:r>
              <a:rPr lang="en-US" baseline="30000" dirty="0"/>
              <a:t>-</a:t>
            </a:r>
            <a:r>
              <a:rPr lang="en-US" dirty="0"/>
              <a:t>                   </a:t>
            </a:r>
            <a:r>
              <a:rPr lang="en-US" dirty="0" smtClean="0"/>
              <a:t> Fe</a:t>
            </a:r>
            <a:r>
              <a:rPr lang="en-US" baseline="30000" dirty="0" smtClean="0"/>
              <a:t>2</a:t>
            </a:r>
            <a:r>
              <a:rPr lang="en-US" baseline="30000" dirty="0"/>
              <a:t>+</a:t>
            </a:r>
            <a:endParaRPr lang="en-IN" dirty="0"/>
          </a:p>
          <a:p>
            <a:endParaRPr lang="en-US" dirty="0"/>
          </a:p>
        </p:txBody>
      </p:sp>
      <p:cxnSp>
        <p:nvCxnSpPr>
          <p:cNvPr id="7" name="Straight Arrow Connector 6"/>
          <p:cNvCxnSpPr/>
          <p:nvPr/>
        </p:nvCxnSpPr>
        <p:spPr>
          <a:xfrm>
            <a:off x="6443932" y="2018582"/>
            <a:ext cx="957532" cy="8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7683249" y="2300374"/>
            <a:ext cx="957532" cy="8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7683249" y="6179385"/>
            <a:ext cx="957532" cy="8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365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166" y="353683"/>
            <a:ext cx="11681604" cy="6021238"/>
          </a:xfrm>
        </p:spPr>
        <p:txBody>
          <a:bodyPr>
            <a:normAutofit/>
          </a:bodyPr>
          <a:lstStyle/>
          <a:p>
            <a:r>
              <a:rPr lang="en-US" dirty="0"/>
              <a:t>In the respiratory chain, electrons move through the </a:t>
            </a:r>
            <a:r>
              <a:rPr lang="en-US" dirty="0" smtClean="0"/>
              <a:t>cytochromes </a:t>
            </a:r>
            <a:r>
              <a:rPr lang="en-US" dirty="0"/>
              <a:t>in the following order: b, c1, c, a, and a3 (see Figure 8-13). The various cytochromes have slightly different </a:t>
            </a:r>
            <a:r>
              <a:rPr lang="en-US" dirty="0" err="1"/>
              <a:t>heme</a:t>
            </a:r>
            <a:r>
              <a:rPr lang="en-US" dirty="0"/>
              <a:t> groups and axial ligands, which generate different environments for the Fe ion. Therefore, each </a:t>
            </a:r>
            <a:r>
              <a:rPr lang="en-US" dirty="0" smtClean="0"/>
              <a:t>cytochrome </a:t>
            </a:r>
            <a:r>
              <a:rPr lang="en-US" dirty="0"/>
              <a:t>has a different reduction potential, or tendency to accept an electron—an important property dictating the unidirectional electron flow along the chain. Because the </a:t>
            </a:r>
            <a:r>
              <a:rPr lang="en-US" dirty="0" err="1"/>
              <a:t>heme</a:t>
            </a:r>
            <a:r>
              <a:rPr lang="en-US" dirty="0"/>
              <a:t> ring in cytochromes consists of alternating </a:t>
            </a:r>
            <a:r>
              <a:rPr lang="en-US" dirty="0" smtClean="0"/>
              <a:t>double and </a:t>
            </a:r>
            <a:r>
              <a:rPr lang="en-US" dirty="0"/>
              <a:t>single-bonded atoms, a large number of resonance forms exist, and the extra electron is delocalized to the </a:t>
            </a:r>
            <a:r>
              <a:rPr lang="en-US" dirty="0" err="1"/>
              <a:t>heme</a:t>
            </a:r>
            <a:r>
              <a:rPr lang="en-US" dirty="0"/>
              <a:t> carbon and nitrogen atoms as well as to the Fe ion. All the cytochromes, except cytochrome c, are components of multiprotein complexes in the inner mitochondrial membrane. Although cytochrome c comprises a </a:t>
            </a:r>
            <a:r>
              <a:rPr lang="en-US" dirty="0" smtClean="0"/>
              <a:t>hemeprotein </a:t>
            </a:r>
            <a:r>
              <a:rPr lang="en-US" dirty="0"/>
              <a:t>complex, it moves freely by diffusion in the </a:t>
            </a:r>
            <a:r>
              <a:rPr lang="en-US" dirty="0" smtClean="0"/>
              <a:t>intermembrane </a:t>
            </a:r>
            <a:r>
              <a:rPr lang="en-US" dirty="0"/>
              <a:t>space. </a:t>
            </a:r>
            <a:endParaRPr lang="en-IN" dirty="0"/>
          </a:p>
        </p:txBody>
      </p:sp>
    </p:spTree>
    <p:extLst>
      <p:ext uri="{BB962C8B-B14F-4D97-AF65-F5344CB8AC3E}">
        <p14:creationId xmlns:p14="http://schemas.microsoft.com/office/powerpoint/2010/main" val="3570707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297" y="267419"/>
            <a:ext cx="11611155" cy="5909544"/>
          </a:xfrm>
        </p:spPr>
        <p:txBody>
          <a:bodyPr>
            <a:normAutofit/>
          </a:bodyPr>
          <a:lstStyle/>
          <a:p>
            <a:r>
              <a:rPr lang="en-US" b="1" dirty="0">
                <a:solidFill>
                  <a:srgbClr val="FF0000"/>
                </a:solidFill>
              </a:rPr>
              <a:t>Iron-sulfur clusters </a:t>
            </a:r>
            <a:r>
              <a:rPr lang="en-US" dirty="0"/>
              <a:t>are </a:t>
            </a:r>
            <a:r>
              <a:rPr lang="en-US" dirty="0" err="1"/>
              <a:t>nonheme</a:t>
            </a:r>
            <a:r>
              <a:rPr lang="en-US" dirty="0"/>
              <a:t>, iron-containing prosthetic groups consisting of Fe atoms bonded both to inorganic S atoms and to S atoms on cysteine residues on a </a:t>
            </a:r>
            <a:r>
              <a:rPr lang="en-US" dirty="0" smtClean="0"/>
              <a:t>protein. </a:t>
            </a:r>
            <a:r>
              <a:rPr lang="en-US" dirty="0"/>
              <a:t>Some Fe atoms in the cluster bear a 2 charge; others have a 3 charge. However, the net charge of each Fe atom is actually between 2 and 3 because electrons in the outermost orbits are dispersed among the Fe atoms and move rapidly from one atom to another. Iron-sulfur clusters accept and release electrons one at a time; the additional electron is also dispersed over all the Fe atoms in the cluster. </a:t>
            </a:r>
            <a:endParaRPr lang="en-US" dirty="0" smtClean="0"/>
          </a:p>
          <a:p>
            <a:endParaRPr lang="en-IN" dirty="0"/>
          </a:p>
        </p:txBody>
      </p:sp>
      <p:pic>
        <p:nvPicPr>
          <p:cNvPr id="2" name="Picture 1"/>
          <p:cNvPicPr>
            <a:picLocks noChangeAspect="1"/>
          </p:cNvPicPr>
          <p:nvPr/>
        </p:nvPicPr>
        <p:blipFill>
          <a:blip r:embed="rId2"/>
          <a:stretch>
            <a:fillRect/>
          </a:stretch>
        </p:blipFill>
        <p:spPr>
          <a:xfrm>
            <a:off x="1837425" y="3593596"/>
            <a:ext cx="7616945" cy="3169514"/>
          </a:xfrm>
          <a:prstGeom prst="rect">
            <a:avLst/>
          </a:prstGeom>
        </p:spPr>
      </p:pic>
    </p:spTree>
    <p:extLst>
      <p:ext uri="{BB962C8B-B14F-4D97-AF65-F5344CB8AC3E}">
        <p14:creationId xmlns:p14="http://schemas.microsoft.com/office/powerpoint/2010/main" val="2737680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97529" y="538328"/>
            <a:ext cx="4514850" cy="5686425"/>
          </a:xfrm>
          <a:prstGeom prst="rect">
            <a:avLst/>
          </a:prstGeom>
        </p:spPr>
      </p:pic>
      <p:sp>
        <p:nvSpPr>
          <p:cNvPr id="5" name="Rectangle 4"/>
          <p:cNvSpPr/>
          <p:nvPr/>
        </p:nvSpPr>
        <p:spPr>
          <a:xfrm>
            <a:off x="5187352" y="824647"/>
            <a:ext cx="6096000" cy="4893647"/>
          </a:xfrm>
          <a:prstGeom prst="rect">
            <a:avLst/>
          </a:prstGeom>
        </p:spPr>
        <p:txBody>
          <a:bodyPr>
            <a:spAutoFit/>
          </a:bodyPr>
          <a:lstStyle/>
          <a:p>
            <a:r>
              <a:rPr lang="en-US" sz="2400" b="1" dirty="0">
                <a:solidFill>
                  <a:srgbClr val="FF0000"/>
                </a:solidFill>
              </a:rPr>
              <a:t>Coenzyme Q (</a:t>
            </a:r>
            <a:r>
              <a:rPr lang="en-US" sz="2400" b="1" dirty="0" err="1">
                <a:solidFill>
                  <a:srgbClr val="FF0000"/>
                </a:solidFill>
              </a:rPr>
              <a:t>CoQ</a:t>
            </a:r>
            <a:r>
              <a:rPr lang="en-US" sz="2400" b="1" dirty="0">
                <a:solidFill>
                  <a:srgbClr val="FF0000"/>
                </a:solidFill>
              </a:rPr>
              <a:t>)</a:t>
            </a:r>
            <a:r>
              <a:rPr lang="en-US" sz="2400" dirty="0"/>
              <a:t>, also called </a:t>
            </a:r>
            <a:r>
              <a:rPr lang="en-US" sz="2400" b="1" dirty="0">
                <a:solidFill>
                  <a:srgbClr val="FF0000"/>
                </a:solidFill>
              </a:rPr>
              <a:t>ubiquinone</a:t>
            </a:r>
            <a:r>
              <a:rPr lang="en-US" sz="2400" dirty="0"/>
              <a:t>, is the only electron carrier in the respiratory chain that is not a </a:t>
            </a:r>
            <a:r>
              <a:rPr lang="en-US" sz="2400" dirty="0" smtClean="0"/>
              <a:t>protein bound </a:t>
            </a:r>
            <a:r>
              <a:rPr lang="en-US" sz="2400" dirty="0"/>
              <a:t>prosthetic group. It is a carrier of hydrogen atoms, that is, protons plus electrons. The oxidized </a:t>
            </a:r>
            <a:r>
              <a:rPr lang="en-US" sz="2400" dirty="0" err="1"/>
              <a:t>quinone</a:t>
            </a:r>
            <a:r>
              <a:rPr lang="en-US" sz="2400" dirty="0"/>
              <a:t> form of </a:t>
            </a:r>
            <a:r>
              <a:rPr lang="en-US" sz="2400" dirty="0" err="1"/>
              <a:t>CoQ</a:t>
            </a:r>
            <a:r>
              <a:rPr lang="en-US" sz="2400" dirty="0"/>
              <a:t> can accept a single electron to form a </a:t>
            </a:r>
            <a:r>
              <a:rPr lang="en-US" sz="2400" dirty="0" err="1"/>
              <a:t>semiquinone</a:t>
            </a:r>
            <a:r>
              <a:rPr lang="en-US" sz="2400" dirty="0"/>
              <a:t>, a charged free radical denoted by </a:t>
            </a:r>
            <a:r>
              <a:rPr lang="en-US" sz="2400" dirty="0" err="1" smtClean="0"/>
              <a:t>CoQ</a:t>
            </a:r>
            <a:r>
              <a:rPr lang="en-US" sz="2400" baseline="30000" dirty="0"/>
              <a:t>-</a:t>
            </a:r>
            <a:r>
              <a:rPr lang="en-US" sz="2400" dirty="0" smtClean="0"/>
              <a:t>·. </a:t>
            </a:r>
            <a:r>
              <a:rPr lang="en-US" sz="2400" dirty="0"/>
              <a:t>Addition of a second electron and two protons to </a:t>
            </a:r>
            <a:r>
              <a:rPr lang="en-US" sz="2400" dirty="0" err="1" smtClean="0"/>
              <a:t>CoQ</a:t>
            </a:r>
            <a:r>
              <a:rPr lang="en-US" sz="2400" baseline="30000" dirty="0"/>
              <a:t>-</a:t>
            </a:r>
            <a:r>
              <a:rPr lang="en-US" sz="2400" dirty="0" smtClean="0"/>
              <a:t>· </a:t>
            </a:r>
            <a:r>
              <a:rPr lang="en-US" sz="2400" dirty="0"/>
              <a:t>forms </a:t>
            </a:r>
            <a:r>
              <a:rPr lang="en-US" sz="2400" dirty="0" err="1"/>
              <a:t>dihydroubiquinone</a:t>
            </a:r>
            <a:r>
              <a:rPr lang="en-US" sz="2400" dirty="0"/>
              <a:t> (CoQH2), the fully reduced form. Both </a:t>
            </a:r>
            <a:r>
              <a:rPr lang="en-US" sz="2400" dirty="0" err="1"/>
              <a:t>CoQ</a:t>
            </a:r>
            <a:r>
              <a:rPr lang="en-US" sz="2400" dirty="0"/>
              <a:t> and CoQH2 are soluble in phospholipids and diffuse freely in the inner mitochondrial </a:t>
            </a:r>
            <a:r>
              <a:rPr lang="en-US" sz="2400" dirty="0" smtClean="0"/>
              <a:t>membrane.</a:t>
            </a:r>
            <a:endParaRPr lang="en-IN" sz="2400" dirty="0"/>
          </a:p>
        </p:txBody>
      </p:sp>
    </p:spTree>
    <p:extLst>
      <p:ext uri="{BB962C8B-B14F-4D97-AF65-F5344CB8AC3E}">
        <p14:creationId xmlns:p14="http://schemas.microsoft.com/office/powerpoint/2010/main" val="418370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73075" y="325437"/>
            <a:ext cx="11182350" cy="6086475"/>
          </a:xfrm>
          <a:prstGeom prst="rect">
            <a:avLst/>
          </a:prstGeom>
        </p:spPr>
      </p:pic>
    </p:spTree>
    <p:extLst>
      <p:ext uri="{BB962C8B-B14F-4D97-AF65-F5344CB8AC3E}">
        <p14:creationId xmlns:p14="http://schemas.microsoft.com/office/powerpoint/2010/main" val="2843596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7419" y="250166"/>
            <a:ext cx="11680166" cy="6271404"/>
          </a:xfrm>
        </p:spPr>
        <p:txBody>
          <a:bodyPr>
            <a:normAutofit/>
          </a:bodyPr>
          <a:lstStyle/>
          <a:p>
            <a:r>
              <a:rPr lang="en-US" dirty="0" err="1"/>
              <a:t>CoQ</a:t>
            </a:r>
            <a:r>
              <a:rPr lang="en-US" dirty="0"/>
              <a:t> accepts electrons released from the NADH-</a:t>
            </a:r>
            <a:r>
              <a:rPr lang="en-US" dirty="0" err="1"/>
              <a:t>CoQ</a:t>
            </a:r>
            <a:r>
              <a:rPr lang="en-US" dirty="0"/>
              <a:t> reductase complex (I) and the succinate-</a:t>
            </a:r>
            <a:r>
              <a:rPr lang="en-US" dirty="0" err="1"/>
              <a:t>CoQ</a:t>
            </a:r>
            <a:r>
              <a:rPr lang="en-US" dirty="0"/>
              <a:t> reductase complex (II) and donates them to the </a:t>
            </a:r>
            <a:r>
              <a:rPr lang="en-US" dirty="0" smtClean="0"/>
              <a:t>CoQH2–cytochrome </a:t>
            </a:r>
            <a:r>
              <a:rPr lang="en-US" dirty="0"/>
              <a:t>c reductase complex (III). </a:t>
            </a:r>
            <a:endParaRPr lang="en-US" dirty="0" smtClean="0"/>
          </a:p>
          <a:p>
            <a:r>
              <a:rPr lang="en-US" dirty="0" smtClean="0"/>
              <a:t>Reduction </a:t>
            </a:r>
            <a:r>
              <a:rPr lang="en-US" dirty="0"/>
              <a:t>and oxidation of </a:t>
            </a:r>
            <a:r>
              <a:rPr lang="en-US" dirty="0" err="1"/>
              <a:t>CoQ</a:t>
            </a:r>
            <a:r>
              <a:rPr lang="en-US" dirty="0"/>
              <a:t> are coupled to </a:t>
            </a:r>
            <a:r>
              <a:rPr lang="en-US" dirty="0" smtClean="0"/>
              <a:t>pumping </a:t>
            </a:r>
            <a:r>
              <a:rPr lang="en-US" dirty="0"/>
              <a:t>of protons. </a:t>
            </a:r>
            <a:endParaRPr lang="en-US" dirty="0" smtClean="0"/>
          </a:p>
          <a:p>
            <a:r>
              <a:rPr lang="en-US" dirty="0" smtClean="0"/>
              <a:t>Whenever </a:t>
            </a:r>
            <a:r>
              <a:rPr lang="en-US" dirty="0" err="1"/>
              <a:t>CoQ</a:t>
            </a:r>
            <a:r>
              <a:rPr lang="en-US" dirty="0"/>
              <a:t> accepts electrons, it does so at a binding site on the cytosolic (matrix) face of the protein complex, always picking up protons from the medium </a:t>
            </a:r>
            <a:r>
              <a:rPr lang="en-US" dirty="0" smtClean="0"/>
              <a:t>facing </a:t>
            </a:r>
            <a:r>
              <a:rPr lang="en-US" dirty="0"/>
              <a:t>the cytosolic face. </a:t>
            </a:r>
            <a:endParaRPr lang="en-US" dirty="0" smtClean="0"/>
          </a:p>
          <a:p>
            <a:r>
              <a:rPr lang="en-US" dirty="0" smtClean="0"/>
              <a:t>Whenever </a:t>
            </a:r>
            <a:r>
              <a:rPr lang="en-US" dirty="0"/>
              <a:t>CoQH2 releases its electrons, it does so at a binding site on the exoplasmic face of the </a:t>
            </a:r>
            <a:r>
              <a:rPr lang="en-US" dirty="0" smtClean="0"/>
              <a:t>protein </a:t>
            </a:r>
            <a:r>
              <a:rPr lang="en-US" dirty="0"/>
              <a:t>complex, releasing protons into the exoplasmic medium (intermembrane space). Thus transport of each pair of </a:t>
            </a:r>
            <a:r>
              <a:rPr lang="en-US" dirty="0" smtClean="0"/>
              <a:t>electrons </a:t>
            </a:r>
            <a:r>
              <a:rPr lang="en-US" dirty="0"/>
              <a:t>by </a:t>
            </a:r>
            <a:r>
              <a:rPr lang="en-US" dirty="0" err="1"/>
              <a:t>CoQ</a:t>
            </a:r>
            <a:r>
              <a:rPr lang="en-US" dirty="0"/>
              <a:t> is obligatorily coupled to movement of two protons from the cytosolic to the exoplasmic medium. </a:t>
            </a:r>
            <a:endParaRPr lang="en-US" dirty="0" smtClean="0"/>
          </a:p>
        </p:txBody>
      </p:sp>
    </p:spTree>
    <p:extLst>
      <p:ext uri="{BB962C8B-B14F-4D97-AF65-F5344CB8AC3E}">
        <p14:creationId xmlns:p14="http://schemas.microsoft.com/office/powerpoint/2010/main" val="1945903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925" y="207034"/>
            <a:ext cx="11662913" cy="6219645"/>
          </a:xfrm>
        </p:spPr>
        <p:txBody>
          <a:bodyPr>
            <a:normAutofit lnSpcReduction="10000"/>
          </a:bodyPr>
          <a:lstStyle/>
          <a:p>
            <a:r>
              <a:rPr lang="en-US" dirty="0"/>
              <a:t>NADH-</a:t>
            </a:r>
            <a:r>
              <a:rPr lang="en-US" dirty="0" err="1"/>
              <a:t>CoQ</a:t>
            </a:r>
            <a:r>
              <a:rPr lang="en-US" dirty="0"/>
              <a:t> Reductase (Complex I) Electrons are carried from NADH to </a:t>
            </a:r>
            <a:r>
              <a:rPr lang="en-US" dirty="0" err="1"/>
              <a:t>CoQ</a:t>
            </a:r>
            <a:r>
              <a:rPr lang="en-US" dirty="0"/>
              <a:t> by the NADH-</a:t>
            </a:r>
            <a:r>
              <a:rPr lang="en-US" dirty="0" err="1"/>
              <a:t>CoQ</a:t>
            </a:r>
            <a:r>
              <a:rPr lang="en-US" dirty="0"/>
              <a:t> reductase complex. NAD is exclusively a two-electron carrier: it accepts or releases a pair of electrons at a time. </a:t>
            </a:r>
            <a:endParaRPr lang="en-US" dirty="0" smtClean="0"/>
          </a:p>
          <a:p>
            <a:r>
              <a:rPr lang="en-US" dirty="0" smtClean="0"/>
              <a:t>In </a:t>
            </a:r>
            <a:r>
              <a:rPr lang="en-US" dirty="0"/>
              <a:t>the NADH-</a:t>
            </a:r>
            <a:r>
              <a:rPr lang="en-US" dirty="0" err="1"/>
              <a:t>CoQ</a:t>
            </a:r>
            <a:r>
              <a:rPr lang="en-US" dirty="0"/>
              <a:t> reductase complex, electrons first flow from NADH to FMN (</a:t>
            </a:r>
            <a:r>
              <a:rPr lang="en-US" dirty="0" err="1"/>
              <a:t>flavin</a:t>
            </a:r>
            <a:r>
              <a:rPr lang="en-US" dirty="0"/>
              <a:t> mononucleotide), a cofactor related to FAD, then to an iron-sulfur cluster, and finally to </a:t>
            </a:r>
            <a:r>
              <a:rPr lang="en-US" dirty="0" err="1" smtClean="0"/>
              <a:t>CoQ</a:t>
            </a:r>
            <a:r>
              <a:rPr lang="en-US" dirty="0" smtClean="0"/>
              <a:t>. </a:t>
            </a:r>
            <a:r>
              <a:rPr lang="en-US" dirty="0"/>
              <a:t>FMN, like FAD, can accept two electrons, but does so one electron at a time. </a:t>
            </a:r>
            <a:endParaRPr lang="en-US" dirty="0" smtClean="0"/>
          </a:p>
          <a:p>
            <a:r>
              <a:rPr lang="en-US" dirty="0" smtClean="0"/>
              <a:t>The </a:t>
            </a:r>
            <a:r>
              <a:rPr lang="en-US" dirty="0"/>
              <a:t>overall reaction catalyzed by this complex is </a:t>
            </a:r>
            <a:r>
              <a:rPr lang="en-US" dirty="0" smtClean="0"/>
              <a:t>:</a:t>
            </a:r>
          </a:p>
          <a:p>
            <a:pPr marL="0" indent="0">
              <a:buNone/>
            </a:pPr>
            <a:r>
              <a:rPr lang="en-US" dirty="0" smtClean="0"/>
              <a:t>                   NADH  +   </a:t>
            </a:r>
            <a:r>
              <a:rPr lang="en-US" dirty="0" err="1" smtClean="0"/>
              <a:t>CoQ</a:t>
            </a:r>
            <a:r>
              <a:rPr lang="en-US" dirty="0" smtClean="0"/>
              <a:t>      +   2 </a:t>
            </a:r>
            <a:r>
              <a:rPr lang="en-US" dirty="0"/>
              <a:t>H</a:t>
            </a:r>
            <a:r>
              <a:rPr lang="en-US" baseline="30000" dirty="0"/>
              <a:t>+</a:t>
            </a:r>
            <a:r>
              <a:rPr lang="en-US" dirty="0" smtClean="0"/>
              <a:t>                        NAD</a:t>
            </a:r>
            <a:r>
              <a:rPr lang="en-US" baseline="30000" dirty="0"/>
              <a:t> +</a:t>
            </a:r>
            <a:r>
              <a:rPr lang="en-US" dirty="0" smtClean="0"/>
              <a:t>  + H</a:t>
            </a:r>
            <a:r>
              <a:rPr lang="en-US" baseline="30000" dirty="0"/>
              <a:t> +</a:t>
            </a:r>
            <a:r>
              <a:rPr lang="en-US" dirty="0" smtClean="0"/>
              <a:t>  + CoQH2 </a:t>
            </a:r>
          </a:p>
          <a:p>
            <a:pPr marL="0" indent="0">
              <a:buNone/>
            </a:pPr>
            <a:r>
              <a:rPr lang="en-US" dirty="0" smtClean="0"/>
              <a:t>              (</a:t>
            </a:r>
            <a:r>
              <a:rPr lang="en-US" dirty="0"/>
              <a:t>Reduced) </a:t>
            </a:r>
            <a:r>
              <a:rPr lang="en-US" dirty="0" smtClean="0"/>
              <a:t> (</a:t>
            </a:r>
            <a:r>
              <a:rPr lang="en-US" dirty="0"/>
              <a:t>Oxidized) </a:t>
            </a:r>
            <a:r>
              <a:rPr lang="en-US" dirty="0" smtClean="0"/>
              <a:t>                            (</a:t>
            </a:r>
            <a:r>
              <a:rPr lang="en-US" dirty="0"/>
              <a:t>Oxidized) </a:t>
            </a:r>
            <a:r>
              <a:rPr lang="en-US" dirty="0" smtClean="0"/>
              <a:t>            (</a:t>
            </a:r>
            <a:r>
              <a:rPr lang="en-US" dirty="0"/>
              <a:t>Reduced) </a:t>
            </a:r>
            <a:endParaRPr lang="en-US" dirty="0" smtClean="0"/>
          </a:p>
          <a:p>
            <a:pPr marL="0" indent="0">
              <a:buNone/>
            </a:pPr>
            <a:r>
              <a:rPr lang="en-US" dirty="0" smtClean="0"/>
              <a:t>Each </a:t>
            </a:r>
            <a:r>
              <a:rPr lang="en-US" dirty="0"/>
              <a:t>transported electron undergoes a drop in potential of ≈360 mV, equivalent to a </a:t>
            </a:r>
            <a:r>
              <a:rPr lang="en-US" dirty="0" smtClean="0"/>
              <a:t>  G</a:t>
            </a:r>
            <a:r>
              <a:rPr lang="en-US" baseline="30000" dirty="0"/>
              <a:t> </a:t>
            </a:r>
            <a:r>
              <a:rPr lang="en-US" baseline="30000" dirty="0" smtClean="0"/>
              <a:t>°ˊ </a:t>
            </a:r>
            <a:r>
              <a:rPr lang="en-US" dirty="0" smtClean="0"/>
              <a:t> </a:t>
            </a:r>
            <a:r>
              <a:rPr lang="en-US" dirty="0"/>
              <a:t>of </a:t>
            </a:r>
            <a:r>
              <a:rPr lang="en-US" dirty="0" smtClean="0"/>
              <a:t>-16.6 </a:t>
            </a:r>
            <a:r>
              <a:rPr lang="en-US" dirty="0"/>
              <a:t>kcal/</a:t>
            </a:r>
            <a:r>
              <a:rPr lang="en-US" dirty="0" err="1"/>
              <a:t>mol</a:t>
            </a:r>
            <a:r>
              <a:rPr lang="en-US" dirty="0"/>
              <a:t> for the two electrons </a:t>
            </a:r>
            <a:r>
              <a:rPr lang="en-US" dirty="0" smtClean="0"/>
              <a:t>transported. </a:t>
            </a:r>
            <a:r>
              <a:rPr lang="en-US" dirty="0"/>
              <a:t>Much of this </a:t>
            </a:r>
            <a:r>
              <a:rPr lang="en-US" dirty="0" smtClean="0"/>
              <a:t>released </a:t>
            </a:r>
            <a:r>
              <a:rPr lang="en-US" dirty="0"/>
              <a:t>energy is used to transport four protons across the inner membrane per molecule of NADH oxidized by the NADH-</a:t>
            </a:r>
            <a:r>
              <a:rPr lang="en-US" dirty="0" err="1"/>
              <a:t>CoQ</a:t>
            </a:r>
            <a:r>
              <a:rPr lang="en-US" dirty="0"/>
              <a:t> reductase complex.</a:t>
            </a:r>
            <a:endParaRPr lang="en-IN" dirty="0"/>
          </a:p>
          <a:p>
            <a:endParaRPr lang="en-IN" dirty="0"/>
          </a:p>
        </p:txBody>
      </p:sp>
      <p:cxnSp>
        <p:nvCxnSpPr>
          <p:cNvPr id="5" name="Straight Arrow Connector 4"/>
          <p:cNvCxnSpPr/>
          <p:nvPr/>
        </p:nvCxnSpPr>
        <p:spPr>
          <a:xfrm flipV="1">
            <a:off x="5641675" y="3907766"/>
            <a:ext cx="1733910" cy="8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Isosceles Triangle 5"/>
          <p:cNvSpPr/>
          <p:nvPr/>
        </p:nvSpPr>
        <p:spPr>
          <a:xfrm>
            <a:off x="2622430" y="4675515"/>
            <a:ext cx="163902" cy="18115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a:solidFill>
                  <a:schemeClr val="tx1"/>
                </a:solidFill>
              </a:ln>
              <a:noFill/>
            </a:endParaRPr>
          </a:p>
        </p:txBody>
      </p:sp>
    </p:spTree>
    <p:extLst>
      <p:ext uri="{BB962C8B-B14F-4D97-AF65-F5344CB8AC3E}">
        <p14:creationId xmlns:p14="http://schemas.microsoft.com/office/powerpoint/2010/main" val="2907015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045" y="276045"/>
            <a:ext cx="11585276" cy="6193766"/>
          </a:xfrm>
        </p:spPr>
        <p:txBody>
          <a:bodyPr/>
          <a:lstStyle/>
          <a:p>
            <a:pPr marL="0" indent="0">
              <a:buNone/>
            </a:pPr>
            <a:r>
              <a:rPr lang="en-US" b="1" dirty="0">
                <a:solidFill>
                  <a:srgbClr val="FF0000"/>
                </a:solidFill>
              </a:rPr>
              <a:t>Succinate-</a:t>
            </a:r>
            <a:r>
              <a:rPr lang="en-US" b="1" dirty="0" err="1">
                <a:solidFill>
                  <a:srgbClr val="FF0000"/>
                </a:solidFill>
              </a:rPr>
              <a:t>CoQ</a:t>
            </a:r>
            <a:r>
              <a:rPr lang="en-US" b="1" dirty="0">
                <a:solidFill>
                  <a:srgbClr val="FF0000"/>
                </a:solidFill>
              </a:rPr>
              <a:t> Reductase (Complex II)</a:t>
            </a:r>
            <a:r>
              <a:rPr lang="en-US" dirty="0"/>
              <a:t> </a:t>
            </a:r>
            <a:endParaRPr lang="en-US" dirty="0" smtClean="0"/>
          </a:p>
          <a:p>
            <a:pPr marL="0" indent="0">
              <a:buNone/>
            </a:pPr>
            <a:r>
              <a:rPr lang="en-US" dirty="0" smtClean="0"/>
              <a:t>Succinate dehydrogenase</a:t>
            </a:r>
            <a:r>
              <a:rPr lang="en-US" dirty="0"/>
              <a:t>, the enzyme that oxidizes a molecule of succinate to fumarate in the citric acid cycle, is an integral component of the succinate-</a:t>
            </a:r>
            <a:r>
              <a:rPr lang="en-US" dirty="0" err="1"/>
              <a:t>CoQ</a:t>
            </a:r>
            <a:r>
              <a:rPr lang="en-US" dirty="0"/>
              <a:t> reductase complex. The two electrons </a:t>
            </a:r>
            <a:r>
              <a:rPr lang="en-US" dirty="0" smtClean="0"/>
              <a:t>released </a:t>
            </a:r>
            <a:r>
              <a:rPr lang="en-US" dirty="0"/>
              <a:t>in conversion of succinate to fumarate are transferred first to FAD, then to an iron-sulfur cluster, and finally to </a:t>
            </a:r>
            <a:r>
              <a:rPr lang="en-US" dirty="0" smtClean="0"/>
              <a:t>Co). </a:t>
            </a:r>
            <a:r>
              <a:rPr lang="en-US" dirty="0"/>
              <a:t>The overall reaction catalyzed by this complex is </a:t>
            </a:r>
            <a:r>
              <a:rPr lang="en-US" dirty="0" smtClean="0"/>
              <a:t>                </a:t>
            </a:r>
          </a:p>
          <a:p>
            <a:pPr marL="0" indent="0">
              <a:buNone/>
            </a:pPr>
            <a:r>
              <a:rPr lang="en-US" dirty="0"/>
              <a:t> </a:t>
            </a:r>
            <a:r>
              <a:rPr lang="en-US" dirty="0" smtClean="0"/>
              <a:t>                Succinate + </a:t>
            </a:r>
            <a:r>
              <a:rPr lang="en-US" dirty="0" err="1"/>
              <a:t>CoQ</a:t>
            </a:r>
            <a:r>
              <a:rPr lang="en-US" dirty="0"/>
              <a:t> </a:t>
            </a:r>
            <a:r>
              <a:rPr lang="en-US" dirty="0" smtClean="0"/>
              <a:t>                    fumarate + </a:t>
            </a:r>
            <a:r>
              <a:rPr lang="en-US" dirty="0"/>
              <a:t>CoQH2 </a:t>
            </a:r>
            <a:endParaRPr lang="en-US" dirty="0" smtClean="0"/>
          </a:p>
          <a:p>
            <a:pPr marL="0" indent="0">
              <a:buNone/>
            </a:pPr>
            <a:r>
              <a:rPr lang="en-US" dirty="0" smtClean="0"/>
              <a:t>                 (</a:t>
            </a:r>
            <a:r>
              <a:rPr lang="en-US" dirty="0"/>
              <a:t>Reduced) (Oxidized) </a:t>
            </a:r>
            <a:r>
              <a:rPr lang="en-US" dirty="0" smtClean="0"/>
              <a:t>            (</a:t>
            </a:r>
            <a:r>
              <a:rPr lang="en-US" dirty="0"/>
              <a:t>Oxidized) (Reduced) </a:t>
            </a:r>
            <a:endParaRPr lang="en-US" dirty="0" smtClean="0"/>
          </a:p>
          <a:p>
            <a:pPr marL="0" indent="0">
              <a:buNone/>
            </a:pPr>
            <a:endParaRPr lang="en-US" dirty="0" smtClean="0"/>
          </a:p>
          <a:p>
            <a:pPr marL="0" indent="0">
              <a:buNone/>
            </a:pPr>
            <a:r>
              <a:rPr lang="en-US" dirty="0" smtClean="0"/>
              <a:t>Although </a:t>
            </a:r>
            <a:r>
              <a:rPr lang="en-US" dirty="0"/>
              <a:t>the </a:t>
            </a:r>
            <a:r>
              <a:rPr lang="en-US" dirty="0" smtClean="0"/>
              <a:t>   G</a:t>
            </a:r>
            <a:r>
              <a:rPr lang="en-US" baseline="30000" dirty="0" smtClean="0"/>
              <a:t> </a:t>
            </a:r>
            <a:r>
              <a:rPr lang="en-US" baseline="30000" dirty="0"/>
              <a:t>°ˊ</a:t>
            </a:r>
            <a:r>
              <a:rPr lang="en-US" dirty="0" smtClean="0"/>
              <a:t> </a:t>
            </a:r>
            <a:r>
              <a:rPr lang="en-US" dirty="0"/>
              <a:t>for this reaction is negative, the released energy is insufficient for proton pumping. Thus no protons are translocated across the membrane by the succinate-</a:t>
            </a:r>
            <a:r>
              <a:rPr lang="en-US" dirty="0" err="1"/>
              <a:t>CoQ</a:t>
            </a:r>
            <a:r>
              <a:rPr lang="en-US" dirty="0"/>
              <a:t> reductase complex, and no proton-motive force is generated in this part of the respiratory chain.</a:t>
            </a:r>
            <a:endParaRPr lang="en-IN" dirty="0"/>
          </a:p>
        </p:txBody>
      </p:sp>
      <p:cxnSp>
        <p:nvCxnSpPr>
          <p:cNvPr id="5" name="Straight Arrow Connector 4"/>
          <p:cNvCxnSpPr/>
          <p:nvPr/>
        </p:nvCxnSpPr>
        <p:spPr>
          <a:xfrm>
            <a:off x="4132053" y="3062377"/>
            <a:ext cx="1561381" cy="8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Isosceles Triangle 5"/>
          <p:cNvSpPr/>
          <p:nvPr/>
        </p:nvSpPr>
        <p:spPr>
          <a:xfrm>
            <a:off x="2372265" y="4494359"/>
            <a:ext cx="163902" cy="18115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a:solidFill>
                  <a:schemeClr val="tx1"/>
                </a:solidFill>
              </a:ln>
              <a:noFill/>
            </a:endParaRPr>
          </a:p>
        </p:txBody>
      </p:sp>
    </p:spTree>
    <p:extLst>
      <p:ext uri="{BB962C8B-B14F-4D97-AF65-F5344CB8AC3E}">
        <p14:creationId xmlns:p14="http://schemas.microsoft.com/office/powerpoint/2010/main" val="3214282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177" y="258792"/>
            <a:ext cx="11576649" cy="6383548"/>
          </a:xfrm>
        </p:spPr>
        <p:txBody>
          <a:bodyPr>
            <a:normAutofit lnSpcReduction="10000"/>
          </a:bodyPr>
          <a:lstStyle/>
          <a:p>
            <a:pPr marL="0" indent="0">
              <a:buNone/>
            </a:pPr>
            <a:r>
              <a:rPr lang="en-US" b="1" dirty="0" smtClean="0">
                <a:solidFill>
                  <a:srgbClr val="FF0000"/>
                </a:solidFill>
              </a:rPr>
              <a:t>CoQH2–Cytochrome </a:t>
            </a:r>
            <a:r>
              <a:rPr lang="en-US" b="1" dirty="0">
                <a:solidFill>
                  <a:srgbClr val="FF0000"/>
                </a:solidFill>
              </a:rPr>
              <a:t>c Reductase (Complex III) </a:t>
            </a:r>
            <a:endParaRPr lang="en-US" b="1" dirty="0" smtClean="0">
              <a:solidFill>
                <a:srgbClr val="FF0000"/>
              </a:solidFill>
            </a:endParaRPr>
          </a:p>
          <a:p>
            <a:pPr marL="0" indent="0">
              <a:buNone/>
            </a:pPr>
            <a:r>
              <a:rPr lang="en-US" dirty="0" smtClean="0"/>
              <a:t>A </a:t>
            </a:r>
            <a:r>
              <a:rPr lang="en-US" dirty="0"/>
              <a:t>CoQH2 generated either by complex I or complex II donates two electrons to the CoQH2–cytochrome c reductase complex, regenerating oxidized </a:t>
            </a:r>
            <a:r>
              <a:rPr lang="en-US" dirty="0" err="1"/>
              <a:t>CoQ</a:t>
            </a:r>
            <a:r>
              <a:rPr lang="en-US" dirty="0"/>
              <a:t>. Concomitantly it releases two protons picked up on the cytosolic face into the </a:t>
            </a:r>
            <a:r>
              <a:rPr lang="en-US" dirty="0" smtClean="0"/>
              <a:t>intermembrane </a:t>
            </a:r>
            <a:r>
              <a:rPr lang="en-US" dirty="0"/>
              <a:t>space, generating part of the proton-motive force. Within complex III, the released electrons first are </a:t>
            </a:r>
            <a:r>
              <a:rPr lang="en-US" dirty="0" smtClean="0"/>
              <a:t>transferred </a:t>
            </a:r>
            <a:r>
              <a:rPr lang="en-US" dirty="0"/>
              <a:t>to an iron-sulfur cluster within complex III and then to two b-type cytochromes (</a:t>
            </a:r>
            <a:r>
              <a:rPr lang="en-US" dirty="0" err="1"/>
              <a:t>bL</a:t>
            </a:r>
            <a:r>
              <a:rPr lang="en-US" dirty="0"/>
              <a:t> and </a:t>
            </a:r>
            <a:r>
              <a:rPr lang="en-US" dirty="0" err="1"/>
              <a:t>bH</a:t>
            </a:r>
            <a:r>
              <a:rPr lang="en-US" dirty="0"/>
              <a:t>) or cytochrome c1. </a:t>
            </a:r>
            <a:r>
              <a:rPr lang="en-US" dirty="0" smtClean="0"/>
              <a:t>Finally</a:t>
            </a:r>
            <a:r>
              <a:rPr lang="en-US" dirty="0"/>
              <a:t>, the two electrons are transferred to two molecules of the oxidized form of cytochrome c, a water-soluble </a:t>
            </a:r>
            <a:r>
              <a:rPr lang="en-US" dirty="0" smtClean="0"/>
              <a:t>peripheral </a:t>
            </a:r>
            <a:r>
              <a:rPr lang="en-US" dirty="0"/>
              <a:t>protein that diffuses in the intermembrane </a:t>
            </a:r>
            <a:r>
              <a:rPr lang="en-US" dirty="0" smtClean="0"/>
              <a:t>space. </a:t>
            </a:r>
            <a:r>
              <a:rPr lang="en-US" dirty="0"/>
              <a:t>For each pair of electrons transferred, the </a:t>
            </a:r>
            <a:r>
              <a:rPr lang="en-US" dirty="0" smtClean="0"/>
              <a:t>overall </a:t>
            </a:r>
            <a:r>
              <a:rPr lang="en-US" dirty="0"/>
              <a:t>reaction catalyzed by the CoQH2–cytochrome c reductase complex is </a:t>
            </a:r>
            <a:r>
              <a:rPr lang="en-US" dirty="0" smtClean="0"/>
              <a:t>: </a:t>
            </a:r>
          </a:p>
          <a:p>
            <a:pPr marL="0" indent="0">
              <a:buNone/>
            </a:pPr>
            <a:r>
              <a:rPr lang="en-US" sz="2400" dirty="0" smtClean="0"/>
              <a:t>                     CoQH2 + </a:t>
            </a:r>
            <a:r>
              <a:rPr lang="en-US" sz="2400" dirty="0"/>
              <a:t>2 </a:t>
            </a:r>
            <a:r>
              <a:rPr lang="en-US" sz="2400" dirty="0" err="1"/>
              <a:t>Cyt</a:t>
            </a:r>
            <a:r>
              <a:rPr lang="en-US" sz="2400" dirty="0"/>
              <a:t> </a:t>
            </a:r>
            <a:r>
              <a:rPr lang="en-US" sz="2400" dirty="0" smtClean="0"/>
              <a:t>c</a:t>
            </a:r>
            <a:r>
              <a:rPr lang="en-US" sz="2400" baseline="30000" dirty="0" smtClean="0"/>
              <a:t>3+</a:t>
            </a:r>
            <a:r>
              <a:rPr lang="en-US" sz="2400" dirty="0" smtClean="0"/>
              <a:t>                      </a:t>
            </a:r>
            <a:r>
              <a:rPr lang="en-US" sz="2400" dirty="0" err="1" smtClean="0"/>
              <a:t>CoQ</a:t>
            </a:r>
            <a:r>
              <a:rPr lang="en-US" sz="2400" dirty="0" smtClean="0"/>
              <a:t>    +   2 H</a:t>
            </a:r>
            <a:r>
              <a:rPr lang="en-US" sz="2400" baseline="30000" dirty="0"/>
              <a:t> +</a:t>
            </a:r>
            <a:r>
              <a:rPr lang="en-US" sz="2400" dirty="0" smtClean="0"/>
              <a:t> + </a:t>
            </a:r>
            <a:r>
              <a:rPr lang="en-US" sz="2400" dirty="0"/>
              <a:t>2 </a:t>
            </a:r>
            <a:r>
              <a:rPr lang="en-US" sz="2400" dirty="0" err="1"/>
              <a:t>Cyt</a:t>
            </a:r>
            <a:r>
              <a:rPr lang="en-US" sz="2400" dirty="0"/>
              <a:t> </a:t>
            </a:r>
            <a:r>
              <a:rPr lang="en-US" sz="2400" dirty="0" smtClean="0"/>
              <a:t>c</a:t>
            </a:r>
            <a:r>
              <a:rPr lang="en-US" sz="2400" baseline="30000" dirty="0" smtClean="0"/>
              <a:t>2+</a:t>
            </a:r>
            <a:r>
              <a:rPr lang="en-US" sz="2400" dirty="0" smtClean="0"/>
              <a:t> </a:t>
            </a:r>
          </a:p>
          <a:p>
            <a:pPr marL="0" indent="0">
              <a:buNone/>
            </a:pPr>
            <a:r>
              <a:rPr lang="en-US" sz="2400" dirty="0" smtClean="0"/>
              <a:t>                 (</a:t>
            </a:r>
            <a:r>
              <a:rPr lang="en-US" sz="2400" dirty="0"/>
              <a:t>Reduced) (Oxidized) </a:t>
            </a:r>
            <a:r>
              <a:rPr lang="en-US" sz="2400" dirty="0" smtClean="0"/>
              <a:t>                 (</a:t>
            </a:r>
            <a:r>
              <a:rPr lang="en-US" sz="2400" dirty="0"/>
              <a:t>Oxidized</a:t>
            </a:r>
            <a:r>
              <a:rPr lang="en-US" sz="2400" dirty="0" smtClean="0"/>
              <a:t>)            </a:t>
            </a:r>
            <a:r>
              <a:rPr lang="en-US" sz="2400" dirty="0"/>
              <a:t>(Reduced) </a:t>
            </a:r>
            <a:endParaRPr lang="en-US" sz="2400" dirty="0" smtClean="0"/>
          </a:p>
          <a:p>
            <a:pPr marL="0" indent="0">
              <a:buNone/>
            </a:pPr>
            <a:r>
              <a:rPr lang="en-US" sz="2400" dirty="0" smtClean="0"/>
              <a:t>The    </a:t>
            </a:r>
            <a:r>
              <a:rPr lang="en-US" sz="2400" dirty="0"/>
              <a:t>G</a:t>
            </a:r>
            <a:r>
              <a:rPr lang="en-US" sz="2400" baseline="30000" dirty="0"/>
              <a:t> °ˊ </a:t>
            </a:r>
            <a:r>
              <a:rPr lang="en-US" sz="2400" dirty="0" smtClean="0"/>
              <a:t>for </a:t>
            </a:r>
            <a:r>
              <a:rPr lang="en-US" sz="2400" dirty="0"/>
              <a:t>this reaction is sufficiently negative that two additional protons are translocated from the mitochondrial matrix across the inner membrane for each pair of electrons transferred; this involves the proton-motive Q </a:t>
            </a:r>
            <a:r>
              <a:rPr lang="en-US" sz="2400" dirty="0" smtClean="0"/>
              <a:t>cycle.</a:t>
            </a:r>
            <a:endParaRPr lang="en-IN" sz="2400" dirty="0"/>
          </a:p>
        </p:txBody>
      </p:sp>
      <p:cxnSp>
        <p:nvCxnSpPr>
          <p:cNvPr id="5" name="Straight Arrow Connector 4"/>
          <p:cNvCxnSpPr/>
          <p:nvPr/>
        </p:nvCxnSpPr>
        <p:spPr>
          <a:xfrm>
            <a:off x="4097547" y="4787657"/>
            <a:ext cx="136297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Isosceles Triangle 5"/>
          <p:cNvSpPr/>
          <p:nvPr/>
        </p:nvSpPr>
        <p:spPr>
          <a:xfrm>
            <a:off x="948907" y="5503650"/>
            <a:ext cx="163902" cy="18115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a:solidFill>
                  <a:schemeClr val="tx1"/>
                </a:solidFill>
              </a:ln>
              <a:noFill/>
            </a:endParaRPr>
          </a:p>
        </p:txBody>
      </p:sp>
    </p:spTree>
    <p:extLst>
      <p:ext uri="{BB962C8B-B14F-4D97-AF65-F5344CB8AC3E}">
        <p14:creationId xmlns:p14="http://schemas.microsoft.com/office/powerpoint/2010/main" val="3741305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363" y="229737"/>
            <a:ext cx="11644222" cy="6309085"/>
          </a:xfrm>
        </p:spPr>
        <p:txBody>
          <a:bodyPr/>
          <a:lstStyle/>
          <a:p>
            <a:pPr marL="0" indent="0">
              <a:buNone/>
            </a:pPr>
            <a:r>
              <a:rPr lang="en-US" b="1" dirty="0">
                <a:solidFill>
                  <a:srgbClr val="FF0000"/>
                </a:solidFill>
              </a:rPr>
              <a:t>Cytochrome c Oxidase (Complex IV) </a:t>
            </a:r>
            <a:endParaRPr lang="en-US" b="1" dirty="0" smtClean="0">
              <a:solidFill>
                <a:srgbClr val="FF0000"/>
              </a:solidFill>
            </a:endParaRPr>
          </a:p>
          <a:p>
            <a:pPr marL="0" indent="0">
              <a:buNone/>
            </a:pPr>
            <a:r>
              <a:rPr lang="en-US" dirty="0" smtClean="0"/>
              <a:t>Cytochrome </a:t>
            </a:r>
            <a:r>
              <a:rPr lang="en-US" dirty="0"/>
              <a:t>c, after being reduced by the CoQH2–cytochrome c reductase </a:t>
            </a:r>
            <a:r>
              <a:rPr lang="en-US" dirty="0" smtClean="0"/>
              <a:t>complex</a:t>
            </a:r>
            <a:r>
              <a:rPr lang="en-US" dirty="0"/>
              <a:t>, transports electrons, one at a time, to the cytochrome c oxidase </a:t>
            </a:r>
            <a:r>
              <a:rPr lang="en-US" dirty="0" smtClean="0"/>
              <a:t>complex. </a:t>
            </a:r>
            <a:r>
              <a:rPr lang="en-US" dirty="0"/>
              <a:t>Within this complex, </a:t>
            </a:r>
            <a:r>
              <a:rPr lang="en-US" dirty="0" smtClean="0"/>
              <a:t>electrons </a:t>
            </a:r>
            <a:r>
              <a:rPr lang="en-US" dirty="0"/>
              <a:t>are transferred, again one at a time, first to a pair of copper ions called </a:t>
            </a:r>
            <a:r>
              <a:rPr lang="en-US" dirty="0" err="1"/>
              <a:t>Cu</a:t>
            </a:r>
            <a:r>
              <a:rPr lang="en-US" sz="1800" dirty="0" err="1"/>
              <a:t>a</a:t>
            </a:r>
            <a:r>
              <a:rPr lang="en-US" dirty="0"/>
              <a:t> </a:t>
            </a:r>
            <a:r>
              <a:rPr lang="en-US" baseline="30000" dirty="0" smtClean="0"/>
              <a:t>2+</a:t>
            </a:r>
            <a:r>
              <a:rPr lang="en-US" dirty="0" smtClean="0"/>
              <a:t>, </a:t>
            </a:r>
            <a:r>
              <a:rPr lang="en-US" dirty="0"/>
              <a:t>then to cytochrome a, next to a complex of another copper ion (Cu</a:t>
            </a:r>
            <a:r>
              <a:rPr lang="en-US" sz="1600" dirty="0"/>
              <a:t>b</a:t>
            </a:r>
            <a:r>
              <a:rPr lang="en-US" dirty="0"/>
              <a:t> </a:t>
            </a:r>
            <a:r>
              <a:rPr lang="en-US" baseline="30000" dirty="0"/>
              <a:t>2+</a:t>
            </a:r>
            <a:r>
              <a:rPr lang="en-US" dirty="0" smtClean="0"/>
              <a:t>) </a:t>
            </a:r>
            <a:r>
              <a:rPr lang="en-US" dirty="0"/>
              <a:t>and cytochrome a3, and finally to O</a:t>
            </a:r>
            <a:r>
              <a:rPr lang="en-US" sz="1600" dirty="0"/>
              <a:t>2</a:t>
            </a:r>
            <a:r>
              <a:rPr lang="en-US" dirty="0"/>
              <a:t>, the ultimate electron acceptor, yielding H2O. For each pair of electrons transferred, the overall </a:t>
            </a:r>
            <a:r>
              <a:rPr lang="en-US" dirty="0" smtClean="0"/>
              <a:t>reaction </a:t>
            </a:r>
            <a:r>
              <a:rPr lang="en-US" dirty="0"/>
              <a:t>catalyzed by the cytochrome c oxidase complex </a:t>
            </a:r>
            <a:r>
              <a:rPr lang="en-US" dirty="0" smtClean="0"/>
              <a:t>is:</a:t>
            </a:r>
          </a:p>
          <a:p>
            <a:pPr marL="0" indent="0">
              <a:buNone/>
            </a:pPr>
            <a:r>
              <a:rPr lang="en-US" dirty="0" smtClean="0"/>
              <a:t>                     2 </a:t>
            </a:r>
            <a:r>
              <a:rPr lang="en-US" dirty="0" err="1"/>
              <a:t>Cyt</a:t>
            </a:r>
            <a:r>
              <a:rPr lang="en-US" dirty="0"/>
              <a:t> </a:t>
            </a:r>
            <a:r>
              <a:rPr lang="en-US" dirty="0" smtClean="0"/>
              <a:t>c</a:t>
            </a:r>
            <a:r>
              <a:rPr lang="en-US" baseline="30000" dirty="0"/>
              <a:t>2</a:t>
            </a:r>
            <a:r>
              <a:rPr lang="en-US" baseline="30000" dirty="0" smtClean="0"/>
              <a:t>+</a:t>
            </a:r>
            <a:r>
              <a:rPr lang="en-US" dirty="0" smtClean="0"/>
              <a:t>+ </a:t>
            </a:r>
            <a:r>
              <a:rPr lang="en-US" dirty="0"/>
              <a:t>2 </a:t>
            </a:r>
            <a:r>
              <a:rPr lang="en-US" dirty="0" smtClean="0"/>
              <a:t>H</a:t>
            </a:r>
            <a:r>
              <a:rPr lang="en-US" baseline="30000" dirty="0"/>
              <a:t>+</a:t>
            </a:r>
            <a:r>
              <a:rPr lang="en-US" dirty="0" smtClean="0"/>
              <a:t> + </a:t>
            </a:r>
            <a:r>
              <a:rPr lang="en-US" dirty="0"/>
              <a:t>1⁄2 O</a:t>
            </a:r>
            <a:r>
              <a:rPr lang="en-US" sz="1600" dirty="0"/>
              <a:t>2</a:t>
            </a:r>
            <a:r>
              <a:rPr lang="en-US" dirty="0"/>
              <a:t> </a:t>
            </a:r>
            <a:r>
              <a:rPr lang="en-US" dirty="0" smtClean="0"/>
              <a:t>                2 </a:t>
            </a:r>
            <a:r>
              <a:rPr lang="en-US" dirty="0" err="1"/>
              <a:t>Cyt</a:t>
            </a:r>
            <a:r>
              <a:rPr lang="en-US" dirty="0"/>
              <a:t> </a:t>
            </a:r>
            <a:r>
              <a:rPr lang="en-US" dirty="0" smtClean="0"/>
              <a:t>c</a:t>
            </a:r>
            <a:r>
              <a:rPr lang="en-US" baseline="30000" dirty="0" smtClean="0"/>
              <a:t>3+</a:t>
            </a:r>
            <a:r>
              <a:rPr lang="en-US" dirty="0" smtClean="0"/>
              <a:t> + </a:t>
            </a:r>
            <a:r>
              <a:rPr lang="en-US" dirty="0"/>
              <a:t>H</a:t>
            </a:r>
            <a:r>
              <a:rPr lang="en-US" sz="1600" dirty="0"/>
              <a:t>2</a:t>
            </a:r>
            <a:r>
              <a:rPr lang="en-US" dirty="0"/>
              <a:t>O </a:t>
            </a:r>
            <a:endParaRPr lang="en-US" dirty="0" smtClean="0"/>
          </a:p>
          <a:p>
            <a:pPr marL="0" indent="0">
              <a:buNone/>
            </a:pPr>
            <a:r>
              <a:rPr lang="en-US" dirty="0" smtClean="0"/>
              <a:t>                  (</a:t>
            </a:r>
            <a:r>
              <a:rPr lang="en-US" dirty="0"/>
              <a:t>Reduced) </a:t>
            </a:r>
            <a:r>
              <a:rPr lang="en-US" dirty="0" smtClean="0"/>
              <a:t>                                         (</a:t>
            </a:r>
            <a:r>
              <a:rPr lang="en-US" dirty="0"/>
              <a:t>Oxidized) </a:t>
            </a:r>
            <a:endParaRPr lang="en-US" dirty="0" smtClean="0"/>
          </a:p>
          <a:p>
            <a:pPr marL="0" indent="0">
              <a:buNone/>
            </a:pPr>
            <a:r>
              <a:rPr lang="en-US" dirty="0" smtClean="0"/>
              <a:t>During </a:t>
            </a:r>
            <a:r>
              <a:rPr lang="en-US" dirty="0"/>
              <a:t>transport of each pair of electrons through the </a:t>
            </a:r>
            <a:r>
              <a:rPr lang="en-US" dirty="0" smtClean="0"/>
              <a:t>cytochrome </a:t>
            </a:r>
            <a:r>
              <a:rPr lang="en-US" dirty="0"/>
              <a:t>c oxidase complex, two protons are translocated across the membrane.</a:t>
            </a:r>
            <a:endParaRPr lang="en-IN" dirty="0"/>
          </a:p>
        </p:txBody>
      </p:sp>
      <p:cxnSp>
        <p:nvCxnSpPr>
          <p:cNvPr id="5" name="Straight Arrow Connector 4"/>
          <p:cNvCxnSpPr/>
          <p:nvPr/>
        </p:nvCxnSpPr>
        <p:spPr>
          <a:xfrm>
            <a:off x="5572664" y="4166558"/>
            <a:ext cx="1112808" cy="17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781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913" y="155275"/>
            <a:ext cx="11723298" cy="6469812"/>
          </a:xfrm>
        </p:spPr>
        <p:txBody>
          <a:bodyPr/>
          <a:lstStyle/>
          <a:p>
            <a:r>
              <a:rPr lang="en-US" dirty="0" err="1"/>
              <a:t>CoQ</a:t>
            </a:r>
            <a:r>
              <a:rPr lang="en-US" dirty="0"/>
              <a:t> and Cytochrome c as Mobile Electron Shuttles The four electron-transport complexes just described are laterally mobile in the inner mitochondrial membrane; moreover, they are present in unequal amounts and do not form stable </a:t>
            </a:r>
            <a:r>
              <a:rPr lang="en-US" dirty="0" smtClean="0"/>
              <a:t>contacts </a:t>
            </a:r>
            <a:r>
              <a:rPr lang="en-US" dirty="0"/>
              <a:t>with one another. These properties preclude the direct transfer of electrons from one complex to the next. Instead, electrons are transported from one complex to another by diffusion of </a:t>
            </a:r>
            <a:r>
              <a:rPr lang="en-US" dirty="0" err="1"/>
              <a:t>CoQ</a:t>
            </a:r>
            <a:r>
              <a:rPr lang="en-US" dirty="0"/>
              <a:t> in the membrane and by cytochrome c in the intermembrane </a:t>
            </a:r>
            <a:r>
              <a:rPr lang="en-US" dirty="0" smtClean="0"/>
              <a:t>space.</a:t>
            </a:r>
            <a:endParaRPr lang="en-IN" dirty="0"/>
          </a:p>
        </p:txBody>
      </p:sp>
    </p:spTree>
    <p:extLst>
      <p:ext uri="{BB962C8B-B14F-4D97-AF65-F5344CB8AC3E}">
        <p14:creationId xmlns:p14="http://schemas.microsoft.com/office/powerpoint/2010/main" val="1816957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165" y="365125"/>
            <a:ext cx="11723299" cy="540649"/>
          </a:xfrm>
        </p:spPr>
        <p:txBody>
          <a:bodyPr>
            <a:noAutofit/>
          </a:bodyPr>
          <a:lstStyle/>
          <a:p>
            <a:r>
              <a:rPr lang="en-US" sz="3200" dirty="0" smtClean="0">
                <a:solidFill>
                  <a:srgbClr val="00B0F0"/>
                </a:solidFill>
              </a:rPr>
              <a:t>The </a:t>
            </a:r>
            <a:r>
              <a:rPr lang="en-US" sz="3200" dirty="0" err="1" smtClean="0">
                <a:solidFill>
                  <a:srgbClr val="00B0F0"/>
                </a:solidFill>
              </a:rPr>
              <a:t>chemiosmotic</a:t>
            </a:r>
            <a:r>
              <a:rPr lang="en-US" sz="3200" dirty="0" smtClean="0">
                <a:solidFill>
                  <a:srgbClr val="00B0F0"/>
                </a:solidFill>
              </a:rPr>
              <a:t> model explains the coupling of ATP synthesis to electron transport in aerobic respiration</a:t>
            </a:r>
            <a:endParaRPr lang="en-IN" sz="3200" dirty="0">
              <a:solidFill>
                <a:srgbClr val="00B0F0"/>
              </a:solidFill>
            </a:endParaRPr>
          </a:p>
        </p:txBody>
      </p:sp>
      <p:sp>
        <p:nvSpPr>
          <p:cNvPr id="3" name="Content Placeholder 2"/>
          <p:cNvSpPr>
            <a:spLocks noGrp="1"/>
          </p:cNvSpPr>
          <p:nvPr>
            <p:ph idx="1"/>
          </p:nvPr>
        </p:nvSpPr>
        <p:spPr>
          <a:xfrm>
            <a:off x="172528" y="1216325"/>
            <a:ext cx="11800936" cy="5365630"/>
          </a:xfrm>
        </p:spPr>
        <p:txBody>
          <a:bodyPr>
            <a:normAutofit lnSpcReduction="10000"/>
          </a:bodyPr>
          <a:lstStyle/>
          <a:p>
            <a:r>
              <a:rPr lang="en-US" dirty="0" smtClean="0"/>
              <a:t>For decades, scientists were aware that oxidative phosphorylation occurs in mitochondria, and many In 1961, Peter Mitchell, proposed the </a:t>
            </a:r>
            <a:r>
              <a:rPr lang="en-US" dirty="0" err="1" smtClean="0"/>
              <a:t>chemiosmotic</a:t>
            </a:r>
            <a:r>
              <a:rPr lang="en-US" dirty="0" smtClean="0"/>
              <a:t> model, which was based on his experiments with bacteria. Because the respiratory electron transport chain is located in the plasma membrane of an aerobic bacterial cell, the bacterial plasma membrane can be considered comparable to the inner mitochondrial membrane. Mitchell demonstrated that if bacterial cells are placed in an acidic environment (that is, an environment with a high hydrogen ion, or proton, concentration), the cells synthesized ATP even if electron transport was not taking place. On the basis of these and other experiments, Mitchell proposed that electron transport and ATP synthesis are coupled by means of a proton gradient across the inner mitochondrial membrane in eukaryotes (or across the plasma membrane in bacteria). His model was so radical that it was not immediately accepted, but by 1978, so much evidence had accumulated in sup port of chemiosmosis that Peter Mitchell was awarded a Nobel Prize in Chemistry.</a:t>
            </a:r>
            <a:endParaRPr lang="en-IN" dirty="0"/>
          </a:p>
        </p:txBody>
      </p:sp>
    </p:spTree>
    <p:extLst>
      <p:ext uri="{BB962C8B-B14F-4D97-AF65-F5344CB8AC3E}">
        <p14:creationId xmlns:p14="http://schemas.microsoft.com/office/powerpoint/2010/main" val="2525436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540" y="129396"/>
            <a:ext cx="11680166" cy="6521570"/>
          </a:xfrm>
        </p:spPr>
        <p:txBody>
          <a:bodyPr>
            <a:normAutofit/>
          </a:bodyPr>
          <a:lstStyle/>
          <a:p>
            <a:r>
              <a:rPr lang="en-US" dirty="0" smtClean="0"/>
              <a:t>The electron transport chain establishes the proton </a:t>
            </a:r>
            <a:r>
              <a:rPr lang="en-US" dirty="0" err="1" smtClean="0"/>
              <a:t>gradient</a:t>
            </a:r>
            <a:r>
              <a:rPr lang="en-US" dirty="0" smtClean="0"/>
              <a:t>; some of the energy released as electrons pass down the electron transport chain is used to move protons (H) across a membrane. In eukaryotes the protons are moved across the inner </a:t>
            </a:r>
            <a:r>
              <a:rPr lang="en-US" dirty="0" err="1" smtClean="0"/>
              <a:t>mito</a:t>
            </a:r>
            <a:r>
              <a:rPr lang="en-US" dirty="0" smtClean="0"/>
              <a:t> </a:t>
            </a:r>
            <a:r>
              <a:rPr lang="en-US" dirty="0" err="1" smtClean="0"/>
              <a:t>chondrial</a:t>
            </a:r>
            <a:r>
              <a:rPr lang="en-US" dirty="0" smtClean="0"/>
              <a:t> membrane into the intermembrane space (Fig. 8-9). Hence, the inner mitochondrial membrane separates a space with a higher concentration of protons (the </a:t>
            </a:r>
            <a:r>
              <a:rPr lang="en-US" dirty="0" err="1" smtClean="0"/>
              <a:t>intermembrane</a:t>
            </a:r>
            <a:r>
              <a:rPr lang="en-US" dirty="0" smtClean="0"/>
              <a:t> space) from a space with a lower concentration of protons (the mitochondrial matrix). Protons are moved across the inner mitochondrial membrane by three of the four electron transport complexes (complexes I, III, and IV) (Fig. 8-10a). </a:t>
            </a:r>
            <a:endParaRPr lang="en-IN" dirty="0"/>
          </a:p>
        </p:txBody>
      </p:sp>
    </p:spTree>
    <p:extLst>
      <p:ext uri="{BB962C8B-B14F-4D97-AF65-F5344CB8AC3E}">
        <p14:creationId xmlns:p14="http://schemas.microsoft.com/office/powerpoint/2010/main" val="304813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914" y="646981"/>
            <a:ext cx="11809562" cy="5797401"/>
          </a:xfrm>
        </p:spPr>
        <p:txBody>
          <a:bodyPr>
            <a:normAutofit/>
          </a:bodyPr>
          <a:lstStyle/>
          <a:p>
            <a:r>
              <a:rPr lang="en-US" dirty="0" smtClean="0"/>
              <a:t>Like water behind a dam, the resulting proton gradient is a form of potential energy that can be harnessed to provide the energy for ATP synthesis. Diffusion of protons from the intermembrane space, where they are highly concentrated, through the inner mitochondrial membrane to the matrix of the mitochondrion is limited to specific channels formed by a fifth enzyme complex, ATP synthase, a transmembrane protein. Portions of these complexes project from the inner surface of the membrane (the surface that faces the matrix) and are visible by electron microscopy (Fig. 8-10b). Diffusion of the protons down their gradient, through the ATP synthase complex, is exergonic because the entropy of the system increases. This exergonic process provides the energy for ATP production, although the exact mechanism by which ATP synthase catalyzes the phosphorylation of ADP is still not completely understood.</a:t>
            </a:r>
            <a:endParaRPr lang="en-IN" dirty="0" smtClean="0"/>
          </a:p>
          <a:p>
            <a:endParaRPr lang="en-IN" dirty="0"/>
          </a:p>
        </p:txBody>
      </p:sp>
    </p:spTree>
    <p:extLst>
      <p:ext uri="{BB962C8B-B14F-4D97-AF65-F5344CB8AC3E}">
        <p14:creationId xmlns:p14="http://schemas.microsoft.com/office/powerpoint/2010/main" val="3791843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803" y="276045"/>
            <a:ext cx="11447253" cy="5900918"/>
          </a:xfrm>
        </p:spPr>
        <p:txBody>
          <a:bodyPr>
            <a:normAutofit/>
          </a:bodyPr>
          <a:lstStyle/>
          <a:p>
            <a:r>
              <a:rPr lang="en-US" dirty="0" smtClean="0"/>
              <a:t>In 1997, Paul Boyer of the University of California at Los Angeles and John Walker of the Medical Research Council Laboratory of Molecular Biology, Cambridge, England, shared the Nobel Prize in Chemistry for the discovery that ATP synthase functions in an unusual way. Experimental evidence strongly suggests that ATP synthase acts like a highly efficient molecular motor: During the production of ATP from ADP and inorganic phosphate, a central structure of ATP synthase rotates, possibly in response to the force of protons moving through the enzyme complex. The rotation apparently alters the conformation of the catalytic subunits in a way that allows ATP synthesis. Chemiosmosis is a fundamental mechanism of energy coupling in cells; it allows exergonic redox reactions to drive the endergonic reaction in which ATP is produced by </a:t>
            </a:r>
            <a:r>
              <a:rPr lang="en-US" dirty="0" err="1" smtClean="0"/>
              <a:t>phosphorylating</a:t>
            </a:r>
            <a:r>
              <a:rPr lang="en-US" dirty="0" smtClean="0"/>
              <a:t> ADP. In photosynthesis, ATP is produced by a comparable process.</a:t>
            </a:r>
            <a:endParaRPr lang="en-IN" dirty="0"/>
          </a:p>
        </p:txBody>
      </p:sp>
    </p:spTree>
    <p:extLst>
      <p:ext uri="{BB962C8B-B14F-4D97-AF65-F5344CB8AC3E}">
        <p14:creationId xmlns:p14="http://schemas.microsoft.com/office/powerpoint/2010/main" val="2023834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149970" y="414068"/>
            <a:ext cx="6398756" cy="5831906"/>
          </a:xfrm>
          <a:prstGeom prst="rect">
            <a:avLst/>
          </a:prstGeom>
        </p:spPr>
      </p:pic>
      <p:pic>
        <p:nvPicPr>
          <p:cNvPr id="5" name="Picture 4"/>
          <p:cNvPicPr>
            <a:picLocks noChangeAspect="1"/>
          </p:cNvPicPr>
          <p:nvPr/>
        </p:nvPicPr>
        <p:blipFill>
          <a:blip r:embed="rId3"/>
          <a:stretch>
            <a:fillRect/>
          </a:stretch>
        </p:blipFill>
        <p:spPr>
          <a:xfrm>
            <a:off x="793630" y="414069"/>
            <a:ext cx="4068792" cy="5581290"/>
          </a:xfrm>
          <a:prstGeom prst="rect">
            <a:avLst/>
          </a:prstGeom>
        </p:spPr>
      </p:pic>
    </p:spTree>
    <p:extLst>
      <p:ext uri="{BB962C8B-B14F-4D97-AF65-F5344CB8AC3E}">
        <p14:creationId xmlns:p14="http://schemas.microsoft.com/office/powerpoint/2010/main" val="9264434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53683" y="888521"/>
            <a:ext cx="5202779" cy="4839419"/>
          </a:xfrm>
          <a:prstGeom prst="rect">
            <a:avLst/>
          </a:prstGeom>
        </p:spPr>
      </p:pic>
      <p:pic>
        <p:nvPicPr>
          <p:cNvPr id="5" name="Picture 4"/>
          <p:cNvPicPr>
            <a:picLocks noChangeAspect="1"/>
          </p:cNvPicPr>
          <p:nvPr/>
        </p:nvPicPr>
        <p:blipFill>
          <a:blip r:embed="rId3"/>
          <a:stretch>
            <a:fillRect/>
          </a:stretch>
        </p:blipFill>
        <p:spPr>
          <a:xfrm>
            <a:off x="6047116" y="1049249"/>
            <a:ext cx="5526477" cy="4609680"/>
          </a:xfrm>
          <a:prstGeom prst="rect">
            <a:avLst/>
          </a:prstGeom>
        </p:spPr>
      </p:pic>
    </p:spTree>
    <p:extLst>
      <p:ext uri="{BB962C8B-B14F-4D97-AF65-F5344CB8AC3E}">
        <p14:creationId xmlns:p14="http://schemas.microsoft.com/office/powerpoint/2010/main" val="2978019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3840</Words>
  <Application>Microsoft Office PowerPoint</Application>
  <PresentationFormat>Widescreen</PresentationFormat>
  <Paragraphs>84</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Electron Transport Chain</vt:lpstr>
      <vt:lpstr>Mitochondria make ATP through cellular respiration</vt:lpstr>
      <vt:lpstr>PowerPoint Presentation</vt:lpstr>
      <vt:lpstr>PowerPoint Presentation</vt:lpstr>
      <vt:lpstr>Mitochondria Are the Principal Sites of ATP Production in Aerobic Cells</vt:lpstr>
      <vt:lpstr>PowerPoint Presentation</vt:lpstr>
      <vt:lpstr>The electron transport chain is coupled to ATP synthesis</vt:lpstr>
      <vt:lpstr>The electron transport chain transfers electrons from NADH and FADH2 to oxygen</vt:lpstr>
      <vt:lpstr>PowerPoint Presentation</vt:lpstr>
      <vt:lpstr>PowerPoint Presentation</vt:lpstr>
      <vt:lpstr>Scientists have extracted and purified the electron transport chain from the inner mitochondrial membrane as four large, distinct protein complexes, or groups, of acceptors.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chemiosmotic model explains the coupling of ATP synthesis to electron transport in aerobic respiration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SONALI</dc:creator>
  <cp:lastModifiedBy>SONALI</cp:lastModifiedBy>
  <cp:revision>25</cp:revision>
  <dcterms:created xsi:type="dcterms:W3CDTF">2021-08-05T15:00:37Z</dcterms:created>
  <dcterms:modified xsi:type="dcterms:W3CDTF">2021-08-07T06:26:32Z</dcterms:modified>
</cp:coreProperties>
</file>