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7"/>
  </p:notesMasterIdLst>
  <p:sldIdLst>
    <p:sldId id="258" r:id="rId2"/>
    <p:sldId id="260" r:id="rId3"/>
    <p:sldId id="262" r:id="rId4"/>
    <p:sldId id="264"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9" r:id="rId22"/>
    <p:sldId id="290" r:id="rId23"/>
    <p:sldId id="282" r:id="rId24"/>
    <p:sldId id="283" r:id="rId25"/>
    <p:sldId id="285" r:id="rId26"/>
    <p:sldId id="284" r:id="rId27"/>
    <p:sldId id="286" r:id="rId28"/>
    <p:sldId id="287" r:id="rId29"/>
    <p:sldId id="288" r:id="rId30"/>
    <p:sldId id="291" r:id="rId31"/>
    <p:sldId id="292" r:id="rId32"/>
    <p:sldId id="294" r:id="rId33"/>
    <p:sldId id="296" r:id="rId34"/>
    <p:sldId id="298"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1" r:id="rId67"/>
    <p:sldId id="332" r:id="rId68"/>
    <p:sldId id="333" r:id="rId69"/>
    <p:sldId id="334" r:id="rId70"/>
    <p:sldId id="335" r:id="rId71"/>
    <p:sldId id="336" r:id="rId72"/>
    <p:sldId id="337" r:id="rId73"/>
    <p:sldId id="338" r:id="rId74"/>
    <p:sldId id="339" r:id="rId75"/>
    <p:sldId id="340" r:id="rId76"/>
    <p:sldId id="341" r:id="rId77"/>
    <p:sldId id="342" r:id="rId78"/>
    <p:sldId id="343" r:id="rId79"/>
    <p:sldId id="344"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58" r:id="rId93"/>
    <p:sldId id="345" r:id="rId94"/>
    <p:sldId id="360" r:id="rId95"/>
    <p:sldId id="361" r:id="rId9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8109E-AD21-45F9-86A9-4BF1FD372D8A}" type="datetimeFigureOut">
              <a:rPr lang="en-IN" smtClean="0"/>
              <a:t>26-06-2021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A3D972-8121-4C67-B13C-52CE49CD66E6}" type="slidenum">
              <a:rPr lang="en-IN" smtClean="0"/>
              <a:t>‹#›</a:t>
            </a:fld>
            <a:endParaRPr lang="en-IN"/>
          </a:p>
        </p:txBody>
      </p:sp>
    </p:spTree>
    <p:extLst>
      <p:ext uri="{BB962C8B-B14F-4D97-AF65-F5344CB8AC3E}">
        <p14:creationId xmlns:p14="http://schemas.microsoft.com/office/powerpoint/2010/main" val="391899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C662DA93-0313-4678-A7F3-14F36AC00039}"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41530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ln/>
        </p:spPr>
        <p:txBody>
          <a:bodyPr/>
          <a:lstStyle/>
          <a:p>
            <a:pPr eaLnBrk="1" hangingPunct="1"/>
            <a:endParaRPr lang="en-CA" altLang="en-US">
              <a:latin typeface="Arial" panose="020B0604020202020204" pitchFamily="34" charset="0"/>
            </a:endParaRPr>
          </a:p>
        </p:txBody>
      </p:sp>
      <p:sp>
        <p:nvSpPr>
          <p:cNvPr id="25604"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653FD78-A70A-49EF-BB6D-010C110E5B6F}"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23116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ln/>
        </p:spPr>
        <p:txBody>
          <a:bodyPr/>
          <a:lstStyle/>
          <a:p>
            <a:pPr eaLnBrk="1" hangingPunct="1"/>
            <a:endParaRPr lang="en-CA" altLang="en-US">
              <a:latin typeface="Arial" panose="020B0604020202020204" pitchFamily="34" charset="0"/>
            </a:endParaRPr>
          </a:p>
        </p:txBody>
      </p:sp>
      <p:sp>
        <p:nvSpPr>
          <p:cNvPr id="2662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71CDAE-C15F-4359-A44B-40851C557307}"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08769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7C0F292-1304-4B19-8087-2F8CEE35B63A}"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74537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ln/>
        </p:spPr>
        <p:txBody>
          <a:bodyPr/>
          <a:lstStyle/>
          <a:p>
            <a:pPr eaLnBrk="1" hangingPunct="1"/>
            <a:endParaRPr lang="en-CA" altLang="en-US">
              <a:latin typeface="Arial" panose="020B0604020202020204" pitchFamily="34" charset="0"/>
            </a:endParaRPr>
          </a:p>
        </p:txBody>
      </p:sp>
      <p:sp>
        <p:nvSpPr>
          <p:cNvPr id="28676"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E6DAF9FC-7B1E-4ECC-A74B-D00874C3709A}"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22108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391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5560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9120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375504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0020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2769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59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78115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8024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83608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89542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74329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25391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86090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451891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24245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p:cNvSpPr>
            <a:spLocks noGrp="1"/>
          </p:cNvSpPr>
          <p:nvPr>
            <p:ph type="dt" sz="half" idx="10"/>
          </p:nvPr>
        </p:nvSpPr>
        <p:spPr/>
        <p:txBody>
          <a:bodyPr/>
          <a:lstStyle>
            <a:lvl1pPr>
              <a:defRPr/>
            </a:lvl1pPr>
          </a:lstStyle>
          <a:p>
            <a:pPr>
              <a:defRPr/>
            </a:pPr>
            <a:fld id="{5B7F9775-3470-426B-8C60-1B93E182D2CF}" type="datetime1">
              <a:rPr lang="en-US"/>
              <a:pPr>
                <a:defRPr/>
              </a:pPr>
              <a:t>6/26/2021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3EB83B4-AB1D-4C23-B505-363A4C20BF57}" type="slidenum">
              <a:rPr lang="en-US" altLang="en-US"/>
              <a:pPr/>
              <a:t>‹#›</a:t>
            </a:fld>
            <a:endParaRPr lang="en-US" altLang="en-US"/>
          </a:p>
        </p:txBody>
      </p:sp>
    </p:spTree>
    <p:extLst>
      <p:ext uri="{BB962C8B-B14F-4D97-AF65-F5344CB8AC3E}">
        <p14:creationId xmlns:p14="http://schemas.microsoft.com/office/powerpoint/2010/main" val="1502316173"/>
      </p:ext>
    </p:extLst>
  </p:cSld>
  <p:clrMapOvr>
    <a:masterClrMapping/>
  </p:clrMapOvr>
  <p:transition>
    <p:cover dir="d"/>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6/26/2021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829684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hyperlink" Target="https://www.kenhub.com/en/library/anatomy/the-salivary-glands" TargetMode="External"/><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s://www.kenhub.com/en/library/anatomy/hyoid-bone" TargetMode="External"/><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hyperlink" Target="https://www.kenhub.com/en/library/anatomy/stratified-epithelium" TargetMode="External"/><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1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hyperlink" Target="https://www.kenhub.com/en/library/anatomy/action-potential" TargetMode="External"/><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hyperlink" Target="https://www.kenhub.com/en/library/anatomy/head-anatomy" TargetMode="External"/><Relationship Id="rId2" Type="http://schemas.openxmlformats.org/officeDocument/2006/relationships/audio" Target="../media/audio1.wav"/><Relationship Id="rId1" Type="http://schemas.openxmlformats.org/officeDocument/2006/relationships/slideLayout" Target="../slideLayouts/slideLayout17.xml"/><Relationship Id="rId5" Type="http://schemas.openxmlformats.org/officeDocument/2006/relationships/image" Target="../media/image17.jpeg"/><Relationship Id="rId4" Type="http://schemas.openxmlformats.org/officeDocument/2006/relationships/hyperlink" Target="https://www.kenhub.com/en/library/anatomy/the-oral-cavity" TargetMode="Externa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s://www.kenhub.com/en/library/anatomy/muscles-and-taste-sensation-of-the-tongue" TargetMode="External"/><Relationship Id="rId7"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17.xml"/><Relationship Id="rId6" Type="http://schemas.openxmlformats.org/officeDocument/2006/relationships/hyperlink" Target="https://www.kenhub.com/en/library/anatomy/the-sublingual-gland" TargetMode="External"/><Relationship Id="rId5" Type="http://schemas.openxmlformats.org/officeDocument/2006/relationships/hyperlink" Target="https://www.kenhub.com/en/library/anatomy/the-parotid-gland" TargetMode="External"/><Relationship Id="rId4" Type="http://schemas.openxmlformats.org/officeDocument/2006/relationships/hyperlink" Target="https://www.kenhub.com/en/library/anatomy/the-submandibular-gland" TargetMode="External"/><Relationship Id="rId9"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8" Type="http://schemas.openxmlformats.org/officeDocument/2006/relationships/hyperlink" Target="https://www.kenhub.com/en/library/anatomy/the-sublingual-gland" TargetMode="External"/><Relationship Id="rId3" Type="http://schemas.openxmlformats.org/officeDocument/2006/relationships/hyperlink" Target="https://www.kenhub.com/en/library/anatomy/the-parotid-gland" TargetMode="External"/><Relationship Id="rId7" Type="http://schemas.openxmlformats.org/officeDocument/2006/relationships/hyperlink" Target="https://www.kenhub.com/en/library/anatomy/tongue" TargetMode="External"/><Relationship Id="rId2" Type="http://schemas.openxmlformats.org/officeDocument/2006/relationships/audio" Target="../media/audio1.wav"/><Relationship Id="rId1" Type="http://schemas.openxmlformats.org/officeDocument/2006/relationships/slideLayout" Target="../slideLayouts/slideLayout17.xml"/><Relationship Id="rId6" Type="http://schemas.openxmlformats.org/officeDocument/2006/relationships/hyperlink" Target="https://www.kenhub.com/en/library/anatomy/the-submandibular-gland" TargetMode="External"/><Relationship Id="rId5" Type="http://schemas.openxmlformats.org/officeDocument/2006/relationships/hyperlink" Target="https://www.kenhub.com/en/library/anatomy/sternocleidomastoid-muscle" TargetMode="External"/><Relationship Id="rId4" Type="http://schemas.openxmlformats.org/officeDocument/2006/relationships/hyperlink" Target="https://www.kenhub.com/en/library/anatomy/the-mandibl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www.kenhub.com/en/library/anatomy/the-vagus-nerve" TargetMode="External"/><Relationship Id="rId2" Type="http://schemas.openxmlformats.org/officeDocument/2006/relationships/hyperlink" Target="https://www.kenhub.com/en/library/anatomy/celiac-trunk" TargetMode="Externa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hyperlink" Target="https://www.kenhub.com/en/library/anatomy/celiac-plexu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hyperlink" Target="https://www.kenhub.com/en/library/anatomy/smooth-musculature"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WordArt 5"/>
          <p:cNvSpPr>
            <a:spLocks noChangeArrowheads="1" noChangeShapeType="1" noTextEdit="1"/>
          </p:cNvSpPr>
          <p:nvPr/>
        </p:nvSpPr>
        <p:spPr bwMode="auto">
          <a:xfrm>
            <a:off x="1981200" y="1828800"/>
            <a:ext cx="8305800" cy="16002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contourClr>
                <a:srgbClr val="FFFFCC"/>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3600" b="0" i="0" u="none" strike="noStrike" kern="10" cap="none" spc="0" normalizeH="0" baseline="0" noProof="0" dirty="0">
                <a:ln w="9525">
                  <a:round/>
                  <a:headEnd/>
                  <a:tailEnd/>
                </a:ln>
                <a:solidFill>
                  <a:srgbClr val="90C226">
                    <a:lumMod val="75000"/>
                  </a:srgb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The</a:t>
            </a:r>
            <a:r>
              <a:rPr kumimoji="0" lang="en-IN" sz="3600" b="0" i="0" u="none" strike="noStrike" kern="10" cap="none" spc="0" normalizeH="0" baseline="0" noProof="0" dirty="0">
                <a:ln w="9525">
                  <a:round/>
                  <a:headEnd/>
                  <a:tailEnd/>
                </a:ln>
                <a:gradFill rotWithShape="1">
                  <a:gsLst>
                    <a:gs pos="0">
                      <a:srgbClr val="FFFFCC"/>
                    </a:gs>
                    <a:gs pos="100000">
                      <a:srgbClr val="FF9999"/>
                    </a:gs>
                  </a:gsLst>
                  <a:lin ang="5400000" scaled="1"/>
                </a:gra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IN" sz="3600" b="0" i="0" u="none" strike="noStrike" kern="10" cap="none" spc="0" normalizeH="0" baseline="0" noProof="0" dirty="0">
                <a:ln w="9525">
                  <a:round/>
                  <a:headEnd/>
                  <a:tailEnd/>
                </a:ln>
                <a:solidFill>
                  <a:srgbClr val="90C226">
                    <a:lumMod val="75000"/>
                  </a:srgb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Human</a:t>
            </a:r>
            <a:r>
              <a:rPr kumimoji="0" lang="en-IN" sz="3600" b="0" i="0" u="none" strike="noStrike" kern="10" cap="none" spc="0" normalizeH="0" baseline="0" noProof="0" dirty="0">
                <a:ln w="9525">
                  <a:round/>
                  <a:headEnd/>
                  <a:tailEnd/>
                </a:ln>
                <a:gradFill rotWithShape="1">
                  <a:gsLst>
                    <a:gs pos="0">
                      <a:srgbClr val="FFFFCC"/>
                    </a:gs>
                    <a:gs pos="100000">
                      <a:srgbClr val="FF9999"/>
                    </a:gs>
                  </a:gsLst>
                  <a:lin ang="5400000" scaled="1"/>
                </a:gra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IN" sz="3600" b="0" i="0" u="none" strike="noStrike" kern="10" cap="none" spc="0" normalizeH="0" baseline="0" noProof="0" dirty="0">
                <a:ln w="9525">
                  <a:round/>
                  <a:headEnd/>
                  <a:tailEnd/>
                </a:ln>
                <a:solidFill>
                  <a:srgbClr val="90C226">
                    <a:lumMod val="75000"/>
                  </a:srgb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Digestive</a:t>
            </a:r>
            <a:r>
              <a:rPr kumimoji="0" lang="en-IN" sz="3600" b="0" i="0" u="none" strike="noStrike" kern="10" cap="none" spc="0" normalizeH="0" baseline="0" noProof="0" dirty="0">
                <a:ln w="9525">
                  <a:round/>
                  <a:headEnd/>
                  <a:tailEnd/>
                </a:ln>
                <a:gradFill rotWithShape="1">
                  <a:gsLst>
                    <a:gs pos="0">
                      <a:srgbClr val="FFFFCC"/>
                    </a:gs>
                    <a:gs pos="100000">
                      <a:srgbClr val="FF9999"/>
                    </a:gs>
                  </a:gsLst>
                  <a:lin ang="5400000" scaled="1"/>
                </a:gra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n-IN" sz="3600" b="0" i="0" u="none" strike="noStrike" kern="10" cap="none" spc="0" normalizeH="0" baseline="0" noProof="0" dirty="0">
                <a:ln w="9525">
                  <a:round/>
                  <a:headEnd/>
                  <a:tailEnd/>
                </a:ln>
                <a:solidFill>
                  <a:srgbClr val="90C226">
                    <a:lumMod val="75000"/>
                  </a:srgb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System</a:t>
            </a:r>
          </a:p>
        </p:txBody>
      </p:sp>
    </p:spTree>
    <p:extLst>
      <p:ext uri="{BB962C8B-B14F-4D97-AF65-F5344CB8AC3E}">
        <p14:creationId xmlns:p14="http://schemas.microsoft.com/office/powerpoint/2010/main" val="312880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dirty="0"/>
              <a:t>Digestion</a:t>
            </a:r>
          </a:p>
        </p:txBody>
      </p:sp>
      <p:sp>
        <p:nvSpPr>
          <p:cNvPr id="4099" name="Rectangle 3"/>
          <p:cNvSpPr>
            <a:spLocks noGrp="1" noChangeArrowheads="1"/>
          </p:cNvSpPr>
          <p:nvPr>
            <p:ph idx="1"/>
          </p:nvPr>
        </p:nvSpPr>
        <p:spPr>
          <a:xfrm>
            <a:off x="1981200" y="1371601"/>
            <a:ext cx="8229600" cy="4754563"/>
          </a:xfrm>
        </p:spPr>
        <p:txBody>
          <a:bodyPr>
            <a:normAutofit/>
          </a:bodyPr>
          <a:lstStyle/>
          <a:p>
            <a:pPr eaLnBrk="1" hangingPunct="1"/>
            <a:r>
              <a:rPr lang="en-US" altLang="en-US" sz="3200" dirty="0">
                <a:latin typeface="Algerian" panose="04020705040A02060702" pitchFamily="82" charset="0"/>
              </a:rPr>
              <a:t>Phases Include</a:t>
            </a:r>
          </a:p>
          <a:p>
            <a:pPr marL="971550" lvl="1" indent="-514350">
              <a:buFontTx/>
              <a:buAutoNum type="arabicPeriod"/>
            </a:pPr>
            <a:r>
              <a:rPr lang="en-US" altLang="en-US" sz="3200" dirty="0">
                <a:latin typeface="Algerian" panose="04020705040A02060702" pitchFamily="82" charset="0"/>
              </a:rPr>
              <a:t>Ingestion</a:t>
            </a:r>
          </a:p>
          <a:p>
            <a:pPr marL="971550" lvl="1" indent="-514350">
              <a:buFontTx/>
              <a:buAutoNum type="arabicPeriod"/>
            </a:pPr>
            <a:r>
              <a:rPr lang="en-US" altLang="en-US" sz="3200" dirty="0">
                <a:latin typeface="Algerian" panose="04020705040A02060702" pitchFamily="82" charset="0"/>
              </a:rPr>
              <a:t>Movement</a:t>
            </a:r>
          </a:p>
          <a:p>
            <a:pPr marL="971550" lvl="1" indent="-514350">
              <a:buFontTx/>
              <a:buAutoNum type="arabicPeriod"/>
            </a:pPr>
            <a:r>
              <a:rPr lang="en-US" altLang="en-US" sz="3200" dirty="0">
                <a:latin typeface="Algerian" panose="04020705040A02060702" pitchFamily="82" charset="0"/>
              </a:rPr>
              <a:t>Mechanical and Chemical Digestion</a:t>
            </a:r>
          </a:p>
          <a:p>
            <a:pPr marL="971550" lvl="1" indent="-514350">
              <a:buFontTx/>
              <a:buAutoNum type="arabicPeriod"/>
            </a:pPr>
            <a:r>
              <a:rPr lang="en-US" altLang="en-US" sz="3200" dirty="0">
                <a:latin typeface="Algerian" panose="04020705040A02060702" pitchFamily="82" charset="0"/>
              </a:rPr>
              <a:t>Absorption</a:t>
            </a:r>
          </a:p>
          <a:p>
            <a:pPr marL="971550" lvl="1" indent="-514350">
              <a:buFontTx/>
              <a:buAutoNum type="arabicPeriod"/>
            </a:pPr>
            <a:r>
              <a:rPr lang="en-US" altLang="en-US" sz="3200" dirty="0">
                <a:latin typeface="Algerian" panose="04020705040A02060702" pitchFamily="82" charset="0"/>
              </a:rPr>
              <a:t>Elimination</a:t>
            </a:r>
          </a:p>
        </p:txBody>
      </p:sp>
    </p:spTree>
    <p:extLst>
      <p:ext uri="{BB962C8B-B14F-4D97-AF65-F5344CB8AC3E}">
        <p14:creationId xmlns:p14="http://schemas.microsoft.com/office/powerpoint/2010/main" val="3527341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slide(fromTop)">
                                      <p:cBhvr>
                                        <p:cTn id="7" dur="500"/>
                                        <p:tgtEl>
                                          <p:spTgt spid="4099">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slide(fromTop)">
                                      <p:cBhvr>
                                        <p:cTn id="10" dur="500"/>
                                        <p:tgtEl>
                                          <p:spTgt spid="4099">
                                            <p:txEl>
                                              <p:pRg st="1" end="1"/>
                                            </p:txEl>
                                          </p:spTgt>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Effect transition="in" filter="slide(fromTop)">
                                      <p:cBhvr>
                                        <p:cTn id="13" dur="500"/>
                                        <p:tgtEl>
                                          <p:spTgt spid="4099">
                                            <p:txEl>
                                              <p:pRg st="2" end="2"/>
                                            </p:txEl>
                                          </p:spTgt>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4099">
                                            <p:txEl>
                                              <p:pRg st="3" end="3"/>
                                            </p:txEl>
                                          </p:spTgt>
                                        </p:tgtEl>
                                        <p:attrNameLst>
                                          <p:attrName>style.visibility</p:attrName>
                                        </p:attrNameLst>
                                      </p:cBhvr>
                                      <p:to>
                                        <p:strVal val="visible"/>
                                      </p:to>
                                    </p:set>
                                    <p:animEffect transition="in" filter="slide(fromTop)">
                                      <p:cBhvr>
                                        <p:cTn id="16" dur="500"/>
                                        <p:tgtEl>
                                          <p:spTgt spid="4099">
                                            <p:txEl>
                                              <p:pRg st="3" end="3"/>
                                            </p:txEl>
                                          </p:spTgt>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4099">
                                            <p:txEl>
                                              <p:pRg st="4" end="4"/>
                                            </p:txEl>
                                          </p:spTgt>
                                        </p:tgtEl>
                                        <p:attrNameLst>
                                          <p:attrName>style.visibility</p:attrName>
                                        </p:attrNameLst>
                                      </p:cBhvr>
                                      <p:to>
                                        <p:strVal val="visible"/>
                                      </p:to>
                                    </p:set>
                                    <p:animEffect transition="in" filter="slide(fromTop)">
                                      <p:cBhvr>
                                        <p:cTn id="19" dur="500"/>
                                        <p:tgtEl>
                                          <p:spTgt spid="4099">
                                            <p:txEl>
                                              <p:pRg st="4" end="4"/>
                                            </p:txEl>
                                          </p:spTgt>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099">
                                            <p:txEl>
                                              <p:pRg st="5" end="5"/>
                                            </p:txEl>
                                          </p:spTgt>
                                        </p:tgtEl>
                                        <p:attrNameLst>
                                          <p:attrName>style.visibility</p:attrName>
                                        </p:attrNameLst>
                                      </p:cBhvr>
                                      <p:to>
                                        <p:strVal val="visible"/>
                                      </p:to>
                                    </p:set>
                                    <p:animEffect transition="in" filter="slide(fromTop)">
                                      <p:cBhvr>
                                        <p:cTn id="22"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a:t>Digestion</a:t>
            </a:r>
          </a:p>
        </p:txBody>
      </p:sp>
      <p:sp>
        <p:nvSpPr>
          <p:cNvPr id="3075" name="Rectangle 3"/>
          <p:cNvSpPr>
            <a:spLocks noGrp="1" noChangeArrowheads="1"/>
          </p:cNvSpPr>
          <p:nvPr>
            <p:ph idx="1"/>
          </p:nvPr>
        </p:nvSpPr>
        <p:spPr>
          <a:xfrm>
            <a:off x="2209800" y="1295400"/>
            <a:ext cx="7772400" cy="5181600"/>
          </a:xfrm>
        </p:spPr>
        <p:txBody>
          <a:bodyPr/>
          <a:lstStyle/>
          <a:p>
            <a:pPr eaLnBrk="1" hangingPunct="1">
              <a:lnSpc>
                <a:spcPct val="90000"/>
              </a:lnSpc>
            </a:pPr>
            <a:r>
              <a:rPr lang="en-US" altLang="en-US" sz="2800" dirty="0"/>
              <a:t>Types</a:t>
            </a:r>
          </a:p>
          <a:p>
            <a:pPr lvl="1" eaLnBrk="1" hangingPunct="1">
              <a:lnSpc>
                <a:spcPct val="90000"/>
              </a:lnSpc>
            </a:pPr>
            <a:r>
              <a:rPr lang="en-US" altLang="en-US" sz="2400" dirty="0"/>
              <a:t>Mechanical (physical)</a:t>
            </a:r>
          </a:p>
          <a:p>
            <a:pPr lvl="2" eaLnBrk="1" hangingPunct="1">
              <a:lnSpc>
                <a:spcPct val="90000"/>
              </a:lnSpc>
            </a:pPr>
            <a:r>
              <a:rPr lang="en-US" altLang="en-US" dirty="0">
                <a:solidFill>
                  <a:schemeClr val="accent2">
                    <a:lumMod val="75000"/>
                  </a:schemeClr>
                </a:solidFill>
              </a:rPr>
              <a:t>Chew</a:t>
            </a:r>
          </a:p>
          <a:p>
            <a:pPr lvl="2" eaLnBrk="1" hangingPunct="1">
              <a:lnSpc>
                <a:spcPct val="90000"/>
              </a:lnSpc>
            </a:pPr>
            <a:r>
              <a:rPr lang="en-US" altLang="en-US" dirty="0">
                <a:solidFill>
                  <a:schemeClr val="accent2">
                    <a:lumMod val="75000"/>
                  </a:schemeClr>
                </a:solidFill>
              </a:rPr>
              <a:t>Tear</a:t>
            </a:r>
          </a:p>
          <a:p>
            <a:pPr lvl="2" eaLnBrk="1" hangingPunct="1">
              <a:lnSpc>
                <a:spcPct val="90000"/>
              </a:lnSpc>
            </a:pPr>
            <a:r>
              <a:rPr lang="en-US" altLang="en-US" dirty="0">
                <a:solidFill>
                  <a:schemeClr val="accent2">
                    <a:lumMod val="75000"/>
                  </a:schemeClr>
                </a:solidFill>
              </a:rPr>
              <a:t>Grind</a:t>
            </a:r>
          </a:p>
          <a:p>
            <a:pPr lvl="2" eaLnBrk="1" hangingPunct="1">
              <a:lnSpc>
                <a:spcPct val="90000"/>
              </a:lnSpc>
            </a:pPr>
            <a:r>
              <a:rPr lang="en-US" altLang="en-US" dirty="0">
                <a:solidFill>
                  <a:schemeClr val="accent2">
                    <a:lumMod val="75000"/>
                  </a:schemeClr>
                </a:solidFill>
              </a:rPr>
              <a:t>Mash</a:t>
            </a:r>
          </a:p>
          <a:p>
            <a:pPr lvl="2" eaLnBrk="1" hangingPunct="1">
              <a:lnSpc>
                <a:spcPct val="90000"/>
              </a:lnSpc>
            </a:pPr>
            <a:r>
              <a:rPr lang="en-US" altLang="en-US" dirty="0">
                <a:solidFill>
                  <a:schemeClr val="accent2">
                    <a:lumMod val="75000"/>
                  </a:schemeClr>
                </a:solidFill>
              </a:rPr>
              <a:t>Mix</a:t>
            </a:r>
          </a:p>
          <a:p>
            <a:pPr lvl="1" eaLnBrk="1" hangingPunct="1">
              <a:lnSpc>
                <a:spcPct val="90000"/>
              </a:lnSpc>
            </a:pPr>
            <a:r>
              <a:rPr lang="en-US" altLang="en-US" sz="2400" dirty="0"/>
              <a:t>Chemical</a:t>
            </a:r>
          </a:p>
          <a:p>
            <a:pPr lvl="2" eaLnBrk="1" hangingPunct="1">
              <a:lnSpc>
                <a:spcPct val="90000"/>
              </a:lnSpc>
            </a:pPr>
            <a:r>
              <a:rPr lang="en-US" altLang="en-US" sz="2000" dirty="0"/>
              <a:t>Enzymatic reactions to improve digestion of </a:t>
            </a:r>
          </a:p>
          <a:p>
            <a:pPr lvl="3" eaLnBrk="1" hangingPunct="1">
              <a:lnSpc>
                <a:spcPct val="90000"/>
              </a:lnSpc>
            </a:pPr>
            <a:r>
              <a:rPr lang="en-US" altLang="en-US" sz="2400" dirty="0">
                <a:solidFill>
                  <a:schemeClr val="accent2">
                    <a:lumMod val="75000"/>
                  </a:schemeClr>
                </a:solidFill>
              </a:rPr>
              <a:t>Carbohydrates</a:t>
            </a:r>
          </a:p>
          <a:p>
            <a:pPr lvl="3" eaLnBrk="1" hangingPunct="1">
              <a:lnSpc>
                <a:spcPct val="90000"/>
              </a:lnSpc>
            </a:pPr>
            <a:r>
              <a:rPr lang="en-US" altLang="en-US" sz="2400" dirty="0">
                <a:solidFill>
                  <a:schemeClr val="accent2">
                    <a:lumMod val="75000"/>
                  </a:schemeClr>
                </a:solidFill>
              </a:rPr>
              <a:t>Proteins</a:t>
            </a:r>
          </a:p>
          <a:p>
            <a:pPr lvl="3" eaLnBrk="1" hangingPunct="1">
              <a:lnSpc>
                <a:spcPct val="90000"/>
              </a:lnSpc>
            </a:pPr>
            <a:r>
              <a:rPr lang="en-US" altLang="en-US" sz="2400" dirty="0">
                <a:solidFill>
                  <a:schemeClr val="accent2">
                    <a:lumMod val="75000"/>
                  </a:schemeClr>
                </a:solidFill>
              </a:rPr>
              <a:t>Lipids</a:t>
            </a:r>
          </a:p>
        </p:txBody>
      </p:sp>
    </p:spTree>
    <p:extLst>
      <p:ext uri="{BB962C8B-B14F-4D97-AF65-F5344CB8AC3E}">
        <p14:creationId xmlns:p14="http://schemas.microsoft.com/office/powerpoint/2010/main" val="3853682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Effect transition="in" filter="dissolve">
                                      <p:cBhvr>
                                        <p:cTn id="11" dur="500"/>
                                        <p:tgtEl>
                                          <p:spTgt spid="3075">
                                            <p:txEl>
                                              <p:pRg st="0" end="0"/>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3075">
                                            <p:txEl>
                                              <p:pRg st="1" end="1"/>
                                            </p:txEl>
                                          </p:spTgt>
                                        </p:tgtEl>
                                        <p:attrNameLst>
                                          <p:attrName>style.visibility</p:attrName>
                                        </p:attrNameLst>
                                      </p:cBhvr>
                                      <p:to>
                                        <p:strVal val="visible"/>
                                      </p:to>
                                    </p:set>
                                    <p:animEffect transition="in" filter="dissolve">
                                      <p:cBhvr>
                                        <p:cTn id="14" dur="500"/>
                                        <p:tgtEl>
                                          <p:spTgt spid="3075">
                                            <p:txEl>
                                              <p:pRg st="1" end="1"/>
                                            </p:txEl>
                                          </p:spTgt>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dissolve">
                                      <p:cBhvr>
                                        <p:cTn id="17" dur="500"/>
                                        <p:tgtEl>
                                          <p:spTgt spid="3075">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075">
                                            <p:txEl>
                                              <p:pRg st="3" end="3"/>
                                            </p:txEl>
                                          </p:spTgt>
                                        </p:tgtEl>
                                        <p:attrNameLst>
                                          <p:attrName>style.visibility</p:attrName>
                                        </p:attrNameLst>
                                      </p:cBhvr>
                                      <p:to>
                                        <p:strVal val="visible"/>
                                      </p:to>
                                    </p:set>
                                    <p:animEffect transition="in" filter="dissolve">
                                      <p:cBhvr>
                                        <p:cTn id="20" dur="500"/>
                                        <p:tgtEl>
                                          <p:spTgt spid="3075">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animEffect transition="in" filter="dissolve">
                                      <p:cBhvr>
                                        <p:cTn id="23" dur="500"/>
                                        <p:tgtEl>
                                          <p:spTgt spid="3075">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075">
                                            <p:txEl>
                                              <p:pRg st="5" end="5"/>
                                            </p:txEl>
                                          </p:spTgt>
                                        </p:tgtEl>
                                        <p:attrNameLst>
                                          <p:attrName>style.visibility</p:attrName>
                                        </p:attrNameLst>
                                      </p:cBhvr>
                                      <p:to>
                                        <p:strVal val="visible"/>
                                      </p:to>
                                    </p:set>
                                    <p:animEffect transition="in" filter="dissolve">
                                      <p:cBhvr>
                                        <p:cTn id="26" dur="500"/>
                                        <p:tgtEl>
                                          <p:spTgt spid="3075">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075">
                                            <p:txEl>
                                              <p:pRg st="6" end="6"/>
                                            </p:txEl>
                                          </p:spTgt>
                                        </p:tgtEl>
                                        <p:attrNameLst>
                                          <p:attrName>style.visibility</p:attrName>
                                        </p:attrNameLst>
                                      </p:cBhvr>
                                      <p:to>
                                        <p:strVal val="visible"/>
                                      </p:to>
                                    </p:set>
                                    <p:animEffect transition="in" filter="dissolve">
                                      <p:cBhvr>
                                        <p:cTn id="29" dur="500"/>
                                        <p:tgtEl>
                                          <p:spTgt spid="3075">
                                            <p:txEl>
                                              <p:pRg st="6" end="6"/>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075">
                                            <p:txEl>
                                              <p:pRg st="7" end="7"/>
                                            </p:txEl>
                                          </p:spTgt>
                                        </p:tgtEl>
                                        <p:attrNameLst>
                                          <p:attrName>style.visibility</p:attrName>
                                        </p:attrNameLst>
                                      </p:cBhvr>
                                      <p:to>
                                        <p:strVal val="visible"/>
                                      </p:to>
                                    </p:set>
                                    <p:animEffect transition="in" filter="dissolve">
                                      <p:cBhvr>
                                        <p:cTn id="32" dur="500"/>
                                        <p:tgtEl>
                                          <p:spTgt spid="3075">
                                            <p:txEl>
                                              <p:pRg st="7" end="7"/>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075">
                                            <p:txEl>
                                              <p:pRg st="8" end="8"/>
                                            </p:txEl>
                                          </p:spTgt>
                                        </p:tgtEl>
                                        <p:attrNameLst>
                                          <p:attrName>style.visibility</p:attrName>
                                        </p:attrNameLst>
                                      </p:cBhvr>
                                      <p:to>
                                        <p:strVal val="visible"/>
                                      </p:to>
                                    </p:set>
                                    <p:animEffect transition="in" filter="dissolve">
                                      <p:cBhvr>
                                        <p:cTn id="35" dur="500"/>
                                        <p:tgtEl>
                                          <p:spTgt spid="3075">
                                            <p:txEl>
                                              <p:pRg st="8" end="8"/>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075">
                                            <p:txEl>
                                              <p:pRg st="9" end="9"/>
                                            </p:txEl>
                                          </p:spTgt>
                                        </p:tgtEl>
                                        <p:attrNameLst>
                                          <p:attrName>style.visibility</p:attrName>
                                        </p:attrNameLst>
                                      </p:cBhvr>
                                      <p:to>
                                        <p:strVal val="visible"/>
                                      </p:to>
                                    </p:set>
                                    <p:animEffect transition="in" filter="dissolve">
                                      <p:cBhvr>
                                        <p:cTn id="38" dur="500"/>
                                        <p:tgtEl>
                                          <p:spTgt spid="3075">
                                            <p:txEl>
                                              <p:pRg st="9" end="9"/>
                                            </p:txEl>
                                          </p:spTgt>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075">
                                            <p:txEl>
                                              <p:pRg st="10" end="10"/>
                                            </p:txEl>
                                          </p:spTgt>
                                        </p:tgtEl>
                                        <p:attrNameLst>
                                          <p:attrName>style.visibility</p:attrName>
                                        </p:attrNameLst>
                                      </p:cBhvr>
                                      <p:to>
                                        <p:strVal val="visible"/>
                                      </p:to>
                                    </p:set>
                                    <p:animEffect transition="in" filter="dissolve">
                                      <p:cBhvr>
                                        <p:cTn id="41" dur="500"/>
                                        <p:tgtEl>
                                          <p:spTgt spid="3075">
                                            <p:txEl>
                                              <p:pRg st="10" end="10"/>
                                            </p:txEl>
                                          </p:spTgt>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075">
                                            <p:txEl>
                                              <p:pRg st="11" end="11"/>
                                            </p:txEl>
                                          </p:spTgt>
                                        </p:tgtEl>
                                        <p:attrNameLst>
                                          <p:attrName>style.visibility</p:attrName>
                                        </p:attrNameLst>
                                      </p:cBhvr>
                                      <p:to>
                                        <p:strVal val="visible"/>
                                      </p:to>
                                    </p:set>
                                    <p:animEffect transition="in" filter="dissolve">
                                      <p:cBhvr>
                                        <p:cTn id="44" dur="500"/>
                                        <p:tgtEl>
                                          <p:spTgt spid="307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5"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2209800" y="304800"/>
            <a:ext cx="7772400" cy="914400"/>
          </a:xfrm>
        </p:spPr>
        <p:txBody>
          <a:bodyPr/>
          <a:lstStyle/>
          <a:p>
            <a:pPr eaLnBrk="1" hangingPunct="1"/>
            <a:r>
              <a:rPr lang="en-US" altLang="en-US"/>
              <a:t>Digestive System Organization</a:t>
            </a:r>
          </a:p>
        </p:txBody>
      </p:sp>
      <p:sp>
        <p:nvSpPr>
          <p:cNvPr id="5123" name="Rectangle 3"/>
          <p:cNvSpPr>
            <a:spLocks noGrp="1" noChangeArrowheads="1"/>
          </p:cNvSpPr>
          <p:nvPr>
            <p:ph idx="1"/>
          </p:nvPr>
        </p:nvSpPr>
        <p:spPr>
          <a:xfrm>
            <a:off x="1524000" y="1447800"/>
            <a:ext cx="7086600" cy="5105400"/>
          </a:xfrm>
        </p:spPr>
        <p:txBody>
          <a:bodyPr rtlCol="0">
            <a:normAutofit/>
          </a:bodyPr>
          <a:lstStyle/>
          <a:p>
            <a:pPr>
              <a:lnSpc>
                <a:spcPct val="90000"/>
              </a:lnSpc>
              <a:defRPr/>
            </a:pPr>
            <a:r>
              <a:rPr lang="en-US" sz="2800" dirty="0"/>
              <a:t>Gastrointestinal (</a:t>
            </a:r>
            <a:r>
              <a:rPr lang="en-US" sz="2800" dirty="0" err="1"/>
              <a:t>Gl</a:t>
            </a:r>
            <a:r>
              <a:rPr lang="en-US" sz="2800" dirty="0"/>
              <a:t>) tract</a:t>
            </a:r>
          </a:p>
          <a:p>
            <a:pPr lvl="1">
              <a:lnSpc>
                <a:spcPct val="90000"/>
              </a:lnSpc>
              <a:defRPr/>
            </a:pPr>
            <a:r>
              <a:rPr lang="en-US" sz="2400" dirty="0"/>
              <a:t>Tube within a tube</a:t>
            </a:r>
          </a:p>
          <a:p>
            <a:pPr lvl="1">
              <a:lnSpc>
                <a:spcPct val="90000"/>
              </a:lnSpc>
              <a:defRPr/>
            </a:pPr>
            <a:r>
              <a:rPr lang="en-US" sz="2400" dirty="0"/>
              <a:t>Direct </a:t>
            </a:r>
            <a:r>
              <a:rPr lang="en-US" sz="2400" dirty="0">
                <a:solidFill>
                  <a:srgbClr val="FF0000"/>
                </a:solidFill>
              </a:rPr>
              <a:t>link/path </a:t>
            </a:r>
            <a:r>
              <a:rPr lang="en-US" sz="2400" dirty="0"/>
              <a:t>between organs</a:t>
            </a:r>
          </a:p>
          <a:p>
            <a:pPr lvl="1">
              <a:lnSpc>
                <a:spcPct val="90000"/>
              </a:lnSpc>
              <a:defRPr/>
            </a:pPr>
            <a:r>
              <a:rPr lang="en-US" sz="2400" dirty="0"/>
              <a:t>Structures</a:t>
            </a:r>
          </a:p>
          <a:p>
            <a:pPr lvl="2">
              <a:lnSpc>
                <a:spcPct val="90000"/>
              </a:lnSpc>
              <a:defRPr/>
            </a:pPr>
            <a:r>
              <a:rPr lang="en-US" sz="1600" dirty="0">
                <a:solidFill>
                  <a:schemeClr val="accent2">
                    <a:lumMod val="75000"/>
                  </a:schemeClr>
                </a:solidFill>
              </a:rPr>
              <a:t>Mouth</a:t>
            </a:r>
          </a:p>
          <a:p>
            <a:pPr lvl="2">
              <a:lnSpc>
                <a:spcPct val="90000"/>
              </a:lnSpc>
              <a:defRPr/>
            </a:pPr>
            <a:r>
              <a:rPr lang="en-US" sz="1600" dirty="0">
                <a:solidFill>
                  <a:schemeClr val="accent2">
                    <a:lumMod val="75000"/>
                  </a:schemeClr>
                </a:solidFill>
              </a:rPr>
              <a:t>Pharynx</a:t>
            </a:r>
          </a:p>
          <a:p>
            <a:pPr lvl="2">
              <a:lnSpc>
                <a:spcPct val="90000"/>
              </a:lnSpc>
              <a:defRPr/>
            </a:pPr>
            <a:r>
              <a:rPr lang="en-US" sz="1600" dirty="0">
                <a:solidFill>
                  <a:schemeClr val="accent2">
                    <a:lumMod val="75000"/>
                  </a:schemeClr>
                </a:solidFill>
              </a:rPr>
              <a:t>Esophagus</a:t>
            </a:r>
          </a:p>
          <a:p>
            <a:pPr lvl="2">
              <a:lnSpc>
                <a:spcPct val="90000"/>
              </a:lnSpc>
              <a:defRPr/>
            </a:pPr>
            <a:r>
              <a:rPr lang="en-US" sz="1600" dirty="0">
                <a:solidFill>
                  <a:schemeClr val="accent2">
                    <a:lumMod val="75000"/>
                  </a:schemeClr>
                </a:solidFill>
              </a:rPr>
              <a:t>Stomach</a:t>
            </a:r>
          </a:p>
          <a:p>
            <a:pPr lvl="2">
              <a:lnSpc>
                <a:spcPct val="90000"/>
              </a:lnSpc>
              <a:defRPr/>
            </a:pPr>
            <a:r>
              <a:rPr lang="en-US" sz="1600" dirty="0">
                <a:solidFill>
                  <a:schemeClr val="accent2">
                    <a:lumMod val="75000"/>
                  </a:schemeClr>
                </a:solidFill>
              </a:rPr>
              <a:t>Small intestine (duodenum, jejunum, ileum) </a:t>
            </a:r>
          </a:p>
          <a:p>
            <a:pPr lvl="2">
              <a:lnSpc>
                <a:spcPct val="90000"/>
              </a:lnSpc>
              <a:defRPr/>
            </a:pPr>
            <a:r>
              <a:rPr lang="en-US" sz="1600" dirty="0">
                <a:solidFill>
                  <a:schemeClr val="accent2">
                    <a:lumMod val="75000"/>
                  </a:schemeClr>
                </a:solidFill>
              </a:rPr>
              <a:t>Large Intestine (Ascending, Transverse and Descending colon)</a:t>
            </a:r>
          </a:p>
          <a:p>
            <a:pPr lvl="2">
              <a:lnSpc>
                <a:spcPct val="90000"/>
              </a:lnSpc>
              <a:defRPr/>
            </a:pPr>
            <a:r>
              <a:rPr lang="en-US" sz="1600" dirty="0">
                <a:solidFill>
                  <a:schemeClr val="accent2">
                    <a:lumMod val="75000"/>
                  </a:schemeClr>
                </a:solidFill>
              </a:rPr>
              <a:t>Rectum</a:t>
            </a:r>
          </a:p>
          <a:p>
            <a:pPr marL="914400" lvl="2" indent="0">
              <a:lnSpc>
                <a:spcPct val="90000"/>
              </a:lnSpc>
              <a:buNone/>
              <a:defRPr/>
            </a:pPr>
            <a:endParaRPr lang="en-US" sz="1600" dirty="0"/>
          </a:p>
        </p:txBody>
      </p:sp>
      <p:sp>
        <p:nvSpPr>
          <p:cNvPr id="512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1ED660D5-88B0-41A8-A801-4A759667EEB1}"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5125" name="Picture 7" descr="dig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9626" y="1752601"/>
            <a:ext cx="223837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126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5123">
                                            <p:txEl>
                                              <p:pRg st="0" end="0"/>
                                            </p:txEl>
                                          </p:spTgt>
                                        </p:tgtEl>
                                        <p:attrNameLst>
                                          <p:attrName>style.visibility</p:attrName>
                                        </p:attrNameLst>
                                      </p:cBhvr>
                                      <p:to>
                                        <p:strVal val="visible"/>
                                      </p:to>
                                    </p:set>
                                    <p:animEffect transition="in" filter="checkerboard(across)">
                                      <p:cBhvr>
                                        <p:cTn id="25" dur="500"/>
                                        <p:tgtEl>
                                          <p:spTgt spid="5123">
                                            <p:txEl>
                                              <p:pRg st="0" end="0"/>
                                            </p:txEl>
                                          </p:spTgt>
                                        </p:tgtEl>
                                      </p:cBhvr>
                                    </p:animEffect>
                                  </p:childTnLst>
                                </p:cTn>
                              </p:par>
                              <p:par>
                                <p:cTn id="26" presetID="26" presetClass="entr" presetSubtype="0" fill="hold" grpId="0" nodeType="withEffect">
                                  <p:stCondLst>
                                    <p:cond delay="0"/>
                                  </p:stCondLst>
                                  <p:childTnLst>
                                    <p:set>
                                      <p:cBhvr>
                                        <p:cTn id="27" dur="1" fill="hold">
                                          <p:stCondLst>
                                            <p:cond delay="0"/>
                                          </p:stCondLst>
                                        </p:cTn>
                                        <p:tgtEl>
                                          <p:spTgt spid="5123">
                                            <p:txEl>
                                              <p:pRg st="1" end="1"/>
                                            </p:txEl>
                                          </p:spTgt>
                                        </p:tgtEl>
                                        <p:attrNameLst>
                                          <p:attrName>style.visibility</p:attrName>
                                        </p:attrNameLst>
                                      </p:cBhvr>
                                      <p:to>
                                        <p:strVal val="visible"/>
                                      </p:to>
                                    </p:set>
                                    <p:animEffect transition="in" filter="wipe(down)">
                                      <p:cBhvr>
                                        <p:cTn id="28" dur="580">
                                          <p:stCondLst>
                                            <p:cond delay="0"/>
                                          </p:stCondLst>
                                        </p:cTn>
                                        <p:tgtEl>
                                          <p:spTgt spid="5123">
                                            <p:txEl>
                                              <p:pRg st="1" end="1"/>
                                            </p:txEl>
                                          </p:spTgt>
                                        </p:tgtEl>
                                      </p:cBhvr>
                                    </p:animEffect>
                                    <p:anim calcmode="lin" valueType="num">
                                      <p:cBhvr>
                                        <p:cTn id="29" dur="1822" tmFilter="0,0; 0.14,0.36; 0.43,0.73; 0.71,0.91; 1.0,1.0">
                                          <p:stCondLst>
                                            <p:cond delay="0"/>
                                          </p:stCondLst>
                                        </p:cTn>
                                        <p:tgtEl>
                                          <p:spTgt spid="5123">
                                            <p:txEl>
                                              <p:pRg st="1" end="1"/>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5123">
                                            <p:txEl>
                                              <p:pRg st="1" end="1"/>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5123">
                                            <p:txEl>
                                              <p:pRg st="1" end="1"/>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5123">
                                            <p:txEl>
                                              <p:pRg st="1" end="1"/>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5123">
                                            <p:txEl>
                                              <p:pRg st="1" end="1"/>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5123">
                                            <p:txEl>
                                              <p:pRg st="1" end="1"/>
                                            </p:txEl>
                                          </p:spTgt>
                                        </p:tgtEl>
                                      </p:cBhvr>
                                      <p:to x="100000" y="60000"/>
                                    </p:animScale>
                                    <p:animScale>
                                      <p:cBhvr>
                                        <p:cTn id="35" dur="166" decel="50000">
                                          <p:stCondLst>
                                            <p:cond delay="676"/>
                                          </p:stCondLst>
                                        </p:cTn>
                                        <p:tgtEl>
                                          <p:spTgt spid="5123">
                                            <p:txEl>
                                              <p:pRg st="1" end="1"/>
                                            </p:txEl>
                                          </p:spTgt>
                                        </p:tgtEl>
                                      </p:cBhvr>
                                      <p:to x="100000" y="100000"/>
                                    </p:animScale>
                                    <p:animScale>
                                      <p:cBhvr>
                                        <p:cTn id="36" dur="26">
                                          <p:stCondLst>
                                            <p:cond delay="1312"/>
                                          </p:stCondLst>
                                        </p:cTn>
                                        <p:tgtEl>
                                          <p:spTgt spid="5123">
                                            <p:txEl>
                                              <p:pRg st="1" end="1"/>
                                            </p:txEl>
                                          </p:spTgt>
                                        </p:tgtEl>
                                      </p:cBhvr>
                                      <p:to x="100000" y="80000"/>
                                    </p:animScale>
                                    <p:animScale>
                                      <p:cBhvr>
                                        <p:cTn id="37" dur="166" decel="50000">
                                          <p:stCondLst>
                                            <p:cond delay="1338"/>
                                          </p:stCondLst>
                                        </p:cTn>
                                        <p:tgtEl>
                                          <p:spTgt spid="5123">
                                            <p:txEl>
                                              <p:pRg st="1" end="1"/>
                                            </p:txEl>
                                          </p:spTgt>
                                        </p:tgtEl>
                                      </p:cBhvr>
                                      <p:to x="100000" y="100000"/>
                                    </p:animScale>
                                    <p:animScale>
                                      <p:cBhvr>
                                        <p:cTn id="38" dur="26">
                                          <p:stCondLst>
                                            <p:cond delay="1642"/>
                                          </p:stCondLst>
                                        </p:cTn>
                                        <p:tgtEl>
                                          <p:spTgt spid="5123">
                                            <p:txEl>
                                              <p:pRg st="1" end="1"/>
                                            </p:txEl>
                                          </p:spTgt>
                                        </p:tgtEl>
                                      </p:cBhvr>
                                      <p:to x="100000" y="90000"/>
                                    </p:animScale>
                                    <p:animScale>
                                      <p:cBhvr>
                                        <p:cTn id="39" dur="166" decel="50000">
                                          <p:stCondLst>
                                            <p:cond delay="1668"/>
                                          </p:stCondLst>
                                        </p:cTn>
                                        <p:tgtEl>
                                          <p:spTgt spid="5123">
                                            <p:txEl>
                                              <p:pRg st="1" end="1"/>
                                            </p:txEl>
                                          </p:spTgt>
                                        </p:tgtEl>
                                      </p:cBhvr>
                                      <p:to x="100000" y="100000"/>
                                    </p:animScale>
                                    <p:animScale>
                                      <p:cBhvr>
                                        <p:cTn id="40" dur="26">
                                          <p:stCondLst>
                                            <p:cond delay="1808"/>
                                          </p:stCondLst>
                                        </p:cTn>
                                        <p:tgtEl>
                                          <p:spTgt spid="5123">
                                            <p:txEl>
                                              <p:pRg st="1" end="1"/>
                                            </p:txEl>
                                          </p:spTgt>
                                        </p:tgtEl>
                                      </p:cBhvr>
                                      <p:to x="100000" y="95000"/>
                                    </p:animScale>
                                    <p:animScale>
                                      <p:cBhvr>
                                        <p:cTn id="41" dur="166" decel="50000">
                                          <p:stCondLst>
                                            <p:cond delay="1834"/>
                                          </p:stCondLst>
                                        </p:cTn>
                                        <p:tgtEl>
                                          <p:spTgt spid="5123">
                                            <p:txEl>
                                              <p:pRg st="1" end="1"/>
                                            </p:txEl>
                                          </p:spTgt>
                                        </p:tgtEl>
                                      </p:cBhvr>
                                      <p:to x="100000" y="100000"/>
                                    </p:animScale>
                                  </p:childTnLst>
                                </p:cTn>
                              </p:par>
                              <p:par>
                                <p:cTn id="42" presetID="5" presetClass="entr" presetSubtype="10" fill="hold" grpId="0" nodeType="withEffect">
                                  <p:stCondLst>
                                    <p:cond delay="0"/>
                                  </p:stCondLst>
                                  <p:childTnLst>
                                    <p:set>
                                      <p:cBhvr>
                                        <p:cTn id="43" dur="1" fill="hold">
                                          <p:stCondLst>
                                            <p:cond delay="0"/>
                                          </p:stCondLst>
                                        </p:cTn>
                                        <p:tgtEl>
                                          <p:spTgt spid="5123">
                                            <p:txEl>
                                              <p:pRg st="2" end="2"/>
                                            </p:txEl>
                                          </p:spTgt>
                                        </p:tgtEl>
                                        <p:attrNameLst>
                                          <p:attrName>style.visibility</p:attrName>
                                        </p:attrNameLst>
                                      </p:cBhvr>
                                      <p:to>
                                        <p:strVal val="visible"/>
                                      </p:to>
                                    </p:set>
                                    <p:animEffect transition="in" filter="checkerboard(across)">
                                      <p:cBhvr>
                                        <p:cTn id="44" dur="500"/>
                                        <p:tgtEl>
                                          <p:spTgt spid="5123">
                                            <p:txEl>
                                              <p:pRg st="2" end="2"/>
                                            </p:txEl>
                                          </p:spTgt>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5123">
                                            <p:txEl>
                                              <p:pRg st="3" end="3"/>
                                            </p:txEl>
                                          </p:spTgt>
                                        </p:tgtEl>
                                        <p:attrNameLst>
                                          <p:attrName>style.visibility</p:attrName>
                                        </p:attrNameLst>
                                      </p:cBhvr>
                                      <p:to>
                                        <p:strVal val="visible"/>
                                      </p:to>
                                    </p:set>
                                    <p:animEffect transition="in" filter="checkerboard(across)">
                                      <p:cBhvr>
                                        <p:cTn id="47" dur="500"/>
                                        <p:tgtEl>
                                          <p:spTgt spid="5123">
                                            <p:txEl>
                                              <p:pRg st="3" end="3"/>
                                            </p:txEl>
                                          </p:spTgt>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5123">
                                            <p:txEl>
                                              <p:pRg st="4" end="4"/>
                                            </p:txEl>
                                          </p:spTgt>
                                        </p:tgtEl>
                                        <p:attrNameLst>
                                          <p:attrName>style.visibility</p:attrName>
                                        </p:attrNameLst>
                                      </p:cBhvr>
                                      <p:to>
                                        <p:strVal val="visible"/>
                                      </p:to>
                                    </p:set>
                                    <p:animEffect transition="in" filter="checkerboard(across)">
                                      <p:cBhvr>
                                        <p:cTn id="50" dur="500"/>
                                        <p:tgtEl>
                                          <p:spTgt spid="5123">
                                            <p:txEl>
                                              <p:pRg st="4" end="4"/>
                                            </p:txEl>
                                          </p:spTgt>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5123">
                                            <p:txEl>
                                              <p:pRg st="5" end="5"/>
                                            </p:txEl>
                                          </p:spTgt>
                                        </p:tgtEl>
                                        <p:attrNameLst>
                                          <p:attrName>style.visibility</p:attrName>
                                        </p:attrNameLst>
                                      </p:cBhvr>
                                      <p:to>
                                        <p:strVal val="visible"/>
                                      </p:to>
                                    </p:set>
                                    <p:animEffect transition="in" filter="checkerboard(across)">
                                      <p:cBhvr>
                                        <p:cTn id="53" dur="500"/>
                                        <p:tgtEl>
                                          <p:spTgt spid="5123">
                                            <p:txEl>
                                              <p:pRg st="5" end="5"/>
                                            </p:txEl>
                                          </p:spTgt>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5123">
                                            <p:txEl>
                                              <p:pRg st="6" end="6"/>
                                            </p:txEl>
                                          </p:spTgt>
                                        </p:tgtEl>
                                        <p:attrNameLst>
                                          <p:attrName>style.visibility</p:attrName>
                                        </p:attrNameLst>
                                      </p:cBhvr>
                                      <p:to>
                                        <p:strVal val="visible"/>
                                      </p:to>
                                    </p:set>
                                    <p:animEffect transition="in" filter="checkerboard(across)">
                                      <p:cBhvr>
                                        <p:cTn id="56" dur="500"/>
                                        <p:tgtEl>
                                          <p:spTgt spid="5123">
                                            <p:txEl>
                                              <p:pRg st="6" end="6"/>
                                            </p:txEl>
                                          </p:spTgt>
                                        </p:tgtEl>
                                      </p:cBhvr>
                                    </p:animEffect>
                                  </p:childTnLst>
                                </p:cTn>
                              </p:par>
                              <p:par>
                                <p:cTn id="57" presetID="5" presetClass="entr" presetSubtype="10" fill="hold" grpId="0" nodeType="withEffect">
                                  <p:stCondLst>
                                    <p:cond delay="0"/>
                                  </p:stCondLst>
                                  <p:childTnLst>
                                    <p:set>
                                      <p:cBhvr>
                                        <p:cTn id="58" dur="1" fill="hold">
                                          <p:stCondLst>
                                            <p:cond delay="0"/>
                                          </p:stCondLst>
                                        </p:cTn>
                                        <p:tgtEl>
                                          <p:spTgt spid="5123">
                                            <p:txEl>
                                              <p:pRg st="7" end="7"/>
                                            </p:txEl>
                                          </p:spTgt>
                                        </p:tgtEl>
                                        <p:attrNameLst>
                                          <p:attrName>style.visibility</p:attrName>
                                        </p:attrNameLst>
                                      </p:cBhvr>
                                      <p:to>
                                        <p:strVal val="visible"/>
                                      </p:to>
                                    </p:set>
                                    <p:animEffect transition="in" filter="checkerboard(across)">
                                      <p:cBhvr>
                                        <p:cTn id="59" dur="500"/>
                                        <p:tgtEl>
                                          <p:spTgt spid="5123">
                                            <p:txEl>
                                              <p:pRg st="7" end="7"/>
                                            </p:txEl>
                                          </p:spTgt>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5123">
                                            <p:txEl>
                                              <p:pRg st="8" end="8"/>
                                            </p:txEl>
                                          </p:spTgt>
                                        </p:tgtEl>
                                        <p:attrNameLst>
                                          <p:attrName>style.visibility</p:attrName>
                                        </p:attrNameLst>
                                      </p:cBhvr>
                                      <p:to>
                                        <p:strVal val="visible"/>
                                      </p:to>
                                    </p:set>
                                    <p:animEffect transition="in" filter="checkerboard(across)">
                                      <p:cBhvr>
                                        <p:cTn id="62" dur="500"/>
                                        <p:tgtEl>
                                          <p:spTgt spid="5123">
                                            <p:txEl>
                                              <p:pRg st="8" end="8"/>
                                            </p:txEl>
                                          </p:spTgt>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5123">
                                            <p:txEl>
                                              <p:pRg st="9" end="9"/>
                                            </p:txEl>
                                          </p:spTgt>
                                        </p:tgtEl>
                                        <p:attrNameLst>
                                          <p:attrName>style.visibility</p:attrName>
                                        </p:attrNameLst>
                                      </p:cBhvr>
                                      <p:to>
                                        <p:strVal val="visible"/>
                                      </p:to>
                                    </p:set>
                                    <p:animEffect transition="in" filter="checkerboard(across)">
                                      <p:cBhvr>
                                        <p:cTn id="65" dur="500"/>
                                        <p:tgtEl>
                                          <p:spTgt spid="5123">
                                            <p:txEl>
                                              <p:pRg st="9" end="9"/>
                                            </p:txEl>
                                          </p:spTgt>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5123">
                                            <p:txEl>
                                              <p:pRg st="10" end="10"/>
                                            </p:txEl>
                                          </p:spTgt>
                                        </p:tgtEl>
                                        <p:attrNameLst>
                                          <p:attrName>style.visibility</p:attrName>
                                        </p:attrNameLst>
                                      </p:cBhvr>
                                      <p:to>
                                        <p:strVal val="visible"/>
                                      </p:to>
                                    </p:set>
                                    <p:animEffect transition="in" filter="checkerboard(across)">
                                      <p:cBhvr>
                                        <p:cTn id="68" dur="500"/>
                                        <p:tgtEl>
                                          <p:spTgt spid="512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5123"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0"/>
            <a:ext cx="8229600" cy="1143000"/>
          </a:xfrm>
        </p:spPr>
        <p:txBody>
          <a:bodyPr/>
          <a:lstStyle/>
          <a:p>
            <a:pPr eaLnBrk="1" hangingPunct="1"/>
            <a:r>
              <a:rPr lang="en-CA" altLang="en-US" dirty="0"/>
              <a:t>Mouth</a:t>
            </a:r>
          </a:p>
        </p:txBody>
      </p:sp>
      <p:sp>
        <p:nvSpPr>
          <p:cNvPr id="6147" name="Text Placeholder 2"/>
          <p:cNvSpPr>
            <a:spLocks noGrp="1"/>
          </p:cNvSpPr>
          <p:nvPr>
            <p:ph type="body" sz="half" idx="1"/>
          </p:nvPr>
        </p:nvSpPr>
        <p:spPr>
          <a:xfrm>
            <a:off x="1524000" y="838200"/>
            <a:ext cx="4038600" cy="3733800"/>
          </a:xfrm>
        </p:spPr>
        <p:txBody>
          <a:bodyPr/>
          <a:lstStyle/>
          <a:p>
            <a:pPr eaLnBrk="1" hangingPunct="1"/>
            <a:r>
              <a:rPr lang="en-CA" altLang="en-US" sz="2800"/>
              <a:t>Teeth mechanically break down food into small pieces.  Tongue mixes food with saliva (contains amylase, which helps break down starch).</a:t>
            </a:r>
          </a:p>
        </p:txBody>
      </p:sp>
      <p:sp>
        <p:nvSpPr>
          <p:cNvPr id="6148" name="Content Placeholder 3"/>
          <p:cNvSpPr>
            <a:spLocks noGrp="1"/>
          </p:cNvSpPr>
          <p:nvPr>
            <p:ph sz="half" idx="2"/>
          </p:nvPr>
        </p:nvSpPr>
        <p:spPr>
          <a:xfrm>
            <a:off x="6172200" y="210424"/>
            <a:ext cx="4038600" cy="4525963"/>
          </a:xfrm>
        </p:spPr>
        <p:txBody>
          <a:bodyPr/>
          <a:lstStyle/>
          <a:p>
            <a:pPr eaLnBrk="1" hangingPunct="1"/>
            <a:r>
              <a:rPr lang="en-CA" altLang="en-US" sz="2800" dirty="0"/>
              <a:t>Epiglottis is a flap-like structure at the back of the throat that closes over the trachea preventing food from entering it.</a:t>
            </a:r>
            <a:r>
              <a:rPr lang="en-US" altLang="en-US" sz="2800" dirty="0"/>
              <a:t> It is located in the Pharynx.</a:t>
            </a:r>
            <a:endParaRPr lang="en-CA" altLang="en-US" sz="2800" dirty="0"/>
          </a:p>
        </p:txBody>
      </p:sp>
      <p:sp>
        <p:nvSpPr>
          <p:cNvPr id="614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CA"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9" name="Picture 1027" descr="E:\Media\Images\ch24\screen\ha5lf2407a_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1" y="3962400"/>
            <a:ext cx="247332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28" descr="E:\Media\Images\ch24\screen\ha5lf2407b_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6967" y="4285606"/>
            <a:ext cx="2411413"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954248"/>
      </p:ext>
    </p:extLst>
  </p:cSld>
  <p:clrMapOvr>
    <a:masterClrMapping/>
  </p:clrMapOvr>
  <p:transition>
    <p:cover dir="d"/>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14" presetClass="entr" presetSubtype="5"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vertic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lumMod val="50000"/>
                  </a:schemeClr>
                </a:solidFill>
                <a:latin typeface="Algerian" panose="04020705040A02060702" pitchFamily="82" charset="0"/>
              </a:rPr>
              <a:t>STRUCTURE OF TONGUE</a:t>
            </a:r>
            <a:endParaRPr lang="en-IN" dirty="0">
              <a:solidFill>
                <a:schemeClr val="accent2">
                  <a:lumMod val="50000"/>
                </a:schemeClr>
              </a:solidFill>
              <a:latin typeface="Algerian" panose="04020705040A02060702" pitchFamily="82" charset="0"/>
            </a:endParaRPr>
          </a:p>
        </p:txBody>
      </p:sp>
      <p:sp>
        <p:nvSpPr>
          <p:cNvPr id="3" name="Text Placeholder 2"/>
          <p:cNvSpPr>
            <a:spLocks noGrp="1"/>
          </p:cNvSpPr>
          <p:nvPr>
            <p:ph type="body" sz="half" idx="1"/>
          </p:nvPr>
        </p:nvSpPr>
        <p:spPr>
          <a:xfrm>
            <a:off x="3234813" y="4710561"/>
            <a:ext cx="5384800" cy="4542269"/>
          </a:xfrm>
        </p:spPr>
        <p:txBody>
          <a:bodyPr/>
          <a:lstStyle/>
          <a:p>
            <a:endParaRPr lang="en-IN" dirty="0"/>
          </a:p>
        </p:txBody>
      </p:sp>
      <p:sp>
        <p:nvSpPr>
          <p:cNvPr id="4" name="Content Placeholder 3"/>
          <p:cNvSpPr>
            <a:spLocks noGrp="1"/>
          </p:cNvSpPr>
          <p:nvPr>
            <p:ph sz="half" idx="2"/>
          </p:nvPr>
        </p:nvSpPr>
        <p:spPr/>
        <p:txBody>
          <a:bodyPr/>
          <a:lstStyle/>
          <a:p>
            <a:endParaRPr lang="en-IN" dirty="0"/>
          </a:p>
        </p:txBody>
      </p:sp>
      <p:pic>
        <p:nvPicPr>
          <p:cNvPr id="2050" name="Picture 2" descr=" Mass of striated&#10;muscles covered&#10;with the mucous&#10;membrane&#10; Divided into right&#10;and left halves by a&#10;median septum&#10; Th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0788" y="924240"/>
            <a:ext cx="6076950" cy="4578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347205"/>
      </p:ext>
    </p:extLst>
  </p:cSld>
  <p:clrMapOvr>
    <a:masterClrMapping/>
  </p:clrMapOvr>
  <p:transition>
    <p:cover dir="d"/>
    <p:sndAc>
      <p:stSnd>
        <p:snd r:embed="rId2" name="chimes.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p:txBody>
          <a:bodyPr/>
          <a:lstStyle/>
          <a:p>
            <a:endParaRPr lang="en-IN"/>
          </a:p>
        </p:txBody>
      </p:sp>
      <p:sp>
        <p:nvSpPr>
          <p:cNvPr id="4" name="Content Placeholder 3"/>
          <p:cNvSpPr>
            <a:spLocks noGrp="1"/>
          </p:cNvSpPr>
          <p:nvPr>
            <p:ph sz="half" idx="2"/>
          </p:nvPr>
        </p:nvSpPr>
        <p:spPr/>
        <p:txBody>
          <a:bodyPr/>
          <a:lstStyle/>
          <a:p>
            <a:endParaRPr lang="en-IN" dirty="0"/>
          </a:p>
        </p:txBody>
      </p:sp>
      <p:pic>
        <p:nvPicPr>
          <p:cNvPr id="14338" name="Picture 2" descr=" Divided into anterior two&#10;third and posterior one&#10;third by a V-shaped sulcus&#10;terminalis.&#10; The apex of the sulcus&#10;fac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4638"/>
            <a:ext cx="8524569" cy="6394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002107"/>
      </p:ext>
    </p:extLst>
  </p:cSld>
  <p:clrMapOvr>
    <a:masterClrMapping/>
  </p:clrMapOvr>
  <p:transition>
    <p:cover dir="d"/>
    <p:sndAc>
      <p:stSnd>
        <p:snd r:embed="rId2" name="chimes.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sz="half" idx="1"/>
          </p:nvPr>
        </p:nvSpPr>
        <p:spPr/>
        <p:txBody>
          <a:bodyPr/>
          <a:lstStyle/>
          <a:p>
            <a:endParaRPr lang="en-IN" dirty="0"/>
          </a:p>
        </p:txBody>
      </p:sp>
      <p:sp>
        <p:nvSpPr>
          <p:cNvPr id="4" name="Content Placeholder 3"/>
          <p:cNvSpPr>
            <a:spLocks noGrp="1"/>
          </p:cNvSpPr>
          <p:nvPr>
            <p:ph sz="half" idx="2"/>
          </p:nvPr>
        </p:nvSpPr>
        <p:spPr/>
        <p:txBody>
          <a:bodyPr/>
          <a:lstStyle/>
          <a:p>
            <a:endParaRPr lang="en-IN"/>
          </a:p>
        </p:txBody>
      </p:sp>
      <p:pic>
        <p:nvPicPr>
          <p:cNvPr id="15362" name="Picture 2" descr=" Anterior two third:&#10;mucosa is rough, shows&#10;three types of papillae:&#10; Filiform&#10; Fungiform&#10; Vallate&#10; Posterior one t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768" y="378942"/>
            <a:ext cx="7636475" cy="6084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925767"/>
      </p:ext>
    </p:extLst>
  </p:cSld>
  <p:clrMapOvr>
    <a:masterClrMapping/>
  </p:clrMapOvr>
  <p:transition>
    <p:cover dir="d"/>
    <p:sndAc>
      <p:stSnd>
        <p:snd r:embed="rId2" name="chimes.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sz="half" idx="1"/>
          </p:nvPr>
        </p:nvSpPr>
        <p:spPr/>
        <p:txBody>
          <a:bodyPr/>
          <a:lstStyle/>
          <a:p>
            <a:endParaRPr lang="en-IN"/>
          </a:p>
        </p:txBody>
      </p:sp>
      <p:sp>
        <p:nvSpPr>
          <p:cNvPr id="4" name="Content Placeholder 3"/>
          <p:cNvSpPr>
            <a:spLocks noGrp="1"/>
          </p:cNvSpPr>
          <p:nvPr>
            <p:ph sz="half" idx="2"/>
          </p:nvPr>
        </p:nvSpPr>
        <p:spPr/>
        <p:txBody>
          <a:bodyPr/>
          <a:lstStyle/>
          <a:p>
            <a:endParaRPr lang="en-IN" dirty="0"/>
          </a:p>
        </p:txBody>
      </p:sp>
      <p:pic>
        <p:nvPicPr>
          <p:cNvPr id="16386" name="Picture 2" descr=" Smooth (no papillae)&#10; In the midline&#10;anteriorly, a mucosal&#10;fold, frenulum connects&#10;the tongue with the&#10;floor of the m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370" y="274638"/>
            <a:ext cx="8288207" cy="6480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957000"/>
      </p:ext>
    </p:extLst>
  </p:cSld>
  <p:clrMapOvr>
    <a:masterClrMapping/>
  </p:clrMapOvr>
  <p:transition>
    <p:cover dir="d"/>
    <p:sndAc>
      <p:stSnd>
        <p:snd r:embed="rId2" name="chimes.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sz="half" idx="1"/>
          </p:nvPr>
        </p:nvSpPr>
        <p:spPr/>
        <p:txBody>
          <a:bodyPr/>
          <a:lstStyle/>
          <a:p>
            <a:endParaRPr lang="en-IN"/>
          </a:p>
        </p:txBody>
      </p:sp>
      <p:sp>
        <p:nvSpPr>
          <p:cNvPr id="4" name="Content Placeholder 3"/>
          <p:cNvSpPr>
            <a:spLocks noGrp="1"/>
          </p:cNvSpPr>
          <p:nvPr>
            <p:ph sz="half" idx="2"/>
          </p:nvPr>
        </p:nvSpPr>
        <p:spPr/>
        <p:txBody>
          <a:bodyPr/>
          <a:lstStyle/>
          <a:p>
            <a:endParaRPr lang="en-IN"/>
          </a:p>
        </p:txBody>
      </p:sp>
      <p:pic>
        <p:nvPicPr>
          <p:cNvPr id="17410" name="Picture 2" descr=" Root:&#10; It is attached to the&#10;mandible and soft palate&#10;above and the hyoid&#10;bone below. Because of&#10;these attachments, we&#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204" y="274638"/>
            <a:ext cx="8682887" cy="629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564245"/>
      </p:ext>
    </p:extLst>
  </p:cSld>
  <p:clrMapOvr>
    <a:masterClrMapping/>
  </p:clrMapOvr>
  <p:transition>
    <p:cover dir="d"/>
    <p:sndAc>
      <p:stSnd>
        <p:snd r:embed="rId2" name="chimes.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sz="half" idx="1"/>
          </p:nvPr>
        </p:nvSpPr>
        <p:spPr/>
        <p:txBody>
          <a:bodyPr>
            <a:normAutofit fontScale="85000" lnSpcReduction="10000"/>
          </a:bodyPr>
          <a:lstStyle/>
          <a:p>
            <a:r>
              <a:rPr lang="en-US" dirty="0"/>
              <a:t>Anatomy</a:t>
            </a:r>
          </a:p>
          <a:p>
            <a:r>
              <a:rPr lang="en-US" dirty="0"/>
              <a:t>The tongue is a pink, muscular organ located within the oral cavity proper. </a:t>
            </a:r>
          </a:p>
          <a:p>
            <a:r>
              <a:rPr lang="en-US" dirty="0"/>
              <a:t>It is kept moist by the products of the major and minor </a:t>
            </a:r>
            <a:r>
              <a:rPr lang="en-US" u="sng" dirty="0">
                <a:hlinkClick r:id="rId3"/>
              </a:rPr>
              <a:t>salivary glands</a:t>
            </a:r>
            <a:r>
              <a:rPr lang="en-US" dirty="0"/>
              <a:t> </a:t>
            </a:r>
          </a:p>
          <a:p>
            <a:r>
              <a:rPr lang="en-US" dirty="0"/>
              <a:t>It has three main parts:</a:t>
            </a:r>
          </a:p>
          <a:p>
            <a:r>
              <a:rPr lang="en-US" dirty="0"/>
              <a:t>The tip or apex of the tongue is the most anterior, and most mobile aspect of the organ.</a:t>
            </a:r>
          </a:p>
          <a:p>
            <a:r>
              <a:rPr lang="en-US" dirty="0"/>
              <a:t>The body of the tongue has a rough dorsal (superior) surface that abuts the palate and is populated with taste buds and lingual papillae, and a smooth ventral (inferior) surface that is attached to the floor of the oral cavity by the lingual frenulum.</a:t>
            </a:r>
          </a:p>
          <a:p>
            <a:r>
              <a:rPr lang="en-US" dirty="0"/>
              <a:t>The base of the tongue is the most posterior part of the organ. It is populated by numerous lymphoid aggregates known as the lingual tonsils along with foliate papillae along the </a:t>
            </a:r>
            <a:r>
              <a:rPr lang="en-US" dirty="0" err="1"/>
              <a:t>posterolateral</a:t>
            </a:r>
            <a:r>
              <a:rPr lang="en-US" dirty="0"/>
              <a:t> surface.</a:t>
            </a:r>
          </a:p>
          <a:p>
            <a:endParaRPr lang="en-IN" dirty="0"/>
          </a:p>
        </p:txBody>
      </p:sp>
      <p:pic>
        <p:nvPicPr>
          <p:cNvPr id="18434" name="Picture 2" descr="Overview of the structure of the tongue - superior view"/>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2" y="2074142"/>
            <a:ext cx="3621902" cy="3123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972265"/>
      </p:ext>
    </p:extLst>
  </p:cSld>
  <p:clrMapOvr>
    <a:masterClrMapping/>
  </p:clrMapOvr>
  <p:transition>
    <p:cover dir="d"/>
    <p:sndAc>
      <p:stSnd>
        <p:snd r:embed="rId2" name="chimes.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4">
                    <a:lumMod val="75000"/>
                  </a:schemeClr>
                </a:solidFill>
                <a:latin typeface="Algerian" panose="04020705040A02060702" pitchFamily="82" charset="0"/>
              </a:rPr>
              <a:t>Anterior two thirds</a:t>
            </a:r>
            <a:br>
              <a:rPr lang="en-US" dirty="0"/>
            </a:br>
            <a:endParaRPr lang="en-IN" dirty="0"/>
          </a:p>
        </p:txBody>
      </p:sp>
      <p:sp>
        <p:nvSpPr>
          <p:cNvPr id="3" name="Text Placeholder 2"/>
          <p:cNvSpPr>
            <a:spLocks noGrp="1"/>
          </p:cNvSpPr>
          <p:nvPr>
            <p:ph type="body" sz="half" idx="1"/>
          </p:nvPr>
        </p:nvSpPr>
        <p:spPr/>
        <p:txBody>
          <a:bodyPr>
            <a:normAutofit lnSpcReduction="10000"/>
          </a:bodyPr>
          <a:lstStyle/>
          <a:p>
            <a:r>
              <a:rPr lang="en-US" dirty="0"/>
              <a:t>The </a:t>
            </a:r>
            <a:r>
              <a:rPr lang="en-US" dirty="0" err="1"/>
              <a:t>presulcal</a:t>
            </a:r>
            <a:r>
              <a:rPr lang="en-US" dirty="0"/>
              <a:t> tongue includes the apex and body of the organ. It terminates at the sulcus </a:t>
            </a:r>
            <a:r>
              <a:rPr lang="en-US" dirty="0" err="1"/>
              <a:t>terminalis</a:t>
            </a:r>
            <a:r>
              <a:rPr lang="en-US" dirty="0"/>
              <a:t>; which can be seen extending laterally in an oblique direction from the foramen cecum towards the </a:t>
            </a:r>
            <a:r>
              <a:rPr lang="en-US" dirty="0" err="1"/>
              <a:t>palatoglossal</a:t>
            </a:r>
            <a:r>
              <a:rPr lang="en-US" dirty="0"/>
              <a:t> arch. The mucosa of the dorsal surface of the oral tongue is made up of circumvallate, </a:t>
            </a:r>
            <a:r>
              <a:rPr lang="en-US" dirty="0" err="1"/>
              <a:t>filiform</a:t>
            </a:r>
            <a:r>
              <a:rPr lang="en-US" dirty="0"/>
              <a:t>, and fungiform papillae. There is also a longitudinal midline groove running in an </a:t>
            </a:r>
            <a:r>
              <a:rPr lang="en-US" dirty="0" err="1"/>
              <a:t>anteroposterior</a:t>
            </a:r>
            <a:r>
              <a:rPr lang="en-US" dirty="0"/>
              <a:t> direction from the tip of the tongue to the foramen cecum. This marks the embryological point of fusion of the lateral lingual swellings that formed the oral tongue. It also represents the location of the median lingual (fibrous) septum of the tongue that inserts in the body of the </a:t>
            </a:r>
            <a:r>
              <a:rPr lang="en-US" u="sng" dirty="0">
                <a:hlinkClick r:id="rId3"/>
              </a:rPr>
              <a:t>hyoid bone</a:t>
            </a:r>
            <a:r>
              <a:rPr lang="en-US" dirty="0"/>
              <a:t>. </a:t>
            </a:r>
          </a:p>
          <a:p>
            <a:endParaRPr lang="en-IN" dirty="0"/>
          </a:p>
        </p:txBody>
      </p:sp>
      <p:pic>
        <p:nvPicPr>
          <p:cNvPr id="19458" name="Picture 2" descr="Terminal sulcus of tongue (Sulcus terminalis linguae); Image: Begoña Rodriguez"/>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627018" y="1616978"/>
            <a:ext cx="452596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926827"/>
      </p:ext>
    </p:extLst>
  </p:cSld>
  <p:clrMapOvr>
    <a:masterClrMapping/>
  </p:clrMapOvr>
  <p:transition>
    <p:cover dir="d"/>
    <p:sndAc>
      <p:stSnd>
        <p:snd r:embed="rId2" name="chimes.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a:solidFill>
                  <a:schemeClr val="accent4">
                    <a:lumMod val="75000"/>
                  </a:schemeClr>
                </a:solidFill>
                <a:latin typeface="Algerian" panose="04020705040A02060702" pitchFamily="82" charset="0"/>
              </a:rPr>
              <a:t>POSTERIOR THIRD</a:t>
            </a:r>
            <a:br>
              <a:rPr lang="en-IN" dirty="0"/>
            </a:br>
            <a:endParaRPr lang="en-IN" dirty="0"/>
          </a:p>
        </p:txBody>
      </p:sp>
      <p:sp>
        <p:nvSpPr>
          <p:cNvPr id="3" name="Text Placeholder 2"/>
          <p:cNvSpPr>
            <a:spLocks noGrp="1"/>
          </p:cNvSpPr>
          <p:nvPr>
            <p:ph type="body" sz="half" idx="1"/>
          </p:nvPr>
        </p:nvSpPr>
        <p:spPr/>
        <p:txBody>
          <a:bodyPr/>
          <a:lstStyle/>
          <a:p>
            <a:r>
              <a:rPr lang="en-US" dirty="0"/>
              <a:t>The remainder of the tongue that lies posterior to the sulcus </a:t>
            </a:r>
            <a:r>
              <a:rPr lang="en-US" dirty="0" err="1"/>
              <a:t>terminalis</a:t>
            </a:r>
            <a:r>
              <a:rPr lang="en-US" dirty="0"/>
              <a:t> is made up by the base of the organ. It lies behind the </a:t>
            </a:r>
            <a:r>
              <a:rPr lang="en-US" dirty="0" err="1"/>
              <a:t>palatoglossal</a:t>
            </a:r>
            <a:r>
              <a:rPr lang="en-US" dirty="0"/>
              <a:t> folds and functions as the anterior wall of the oropharynx. Unlike the oral tongue, the pharyngeal tongue does not have any lingual papillae. Instead, its mucosa is populated by aggregates of lymphatic tissue known as the lingual tonsils. The mucosa is also continuous with the mucosa of the laterally located palatine tonsils, the lateral oropharyngeal walls, and the posterior epiglottis and </a:t>
            </a:r>
            <a:r>
              <a:rPr lang="en-US" dirty="0" err="1"/>
              <a:t>glossoepiglottic</a:t>
            </a:r>
            <a:r>
              <a:rPr lang="en-US" dirty="0"/>
              <a:t> folds. </a:t>
            </a:r>
            <a:endParaRPr lang="en-IN" dirty="0"/>
          </a:p>
        </p:txBody>
      </p:sp>
      <p:pic>
        <p:nvPicPr>
          <p:cNvPr id="20482" name="Picture 2" descr="Lingual tonsil - superior view"/>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02245" y="1600200"/>
            <a:ext cx="2865539" cy="3627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726944"/>
      </p:ext>
    </p:extLst>
  </p:cSld>
  <p:clrMapOvr>
    <a:masterClrMapping/>
  </p:clrMapOvr>
  <p:transition>
    <p:cover dir="d"/>
    <p:sndAc>
      <p:stSnd>
        <p:snd r:embed="rId2"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a:solidFill>
                  <a:schemeClr val="accent4">
                    <a:lumMod val="75000"/>
                  </a:schemeClr>
                </a:solidFill>
                <a:latin typeface="Algerian" panose="04020705040A02060702" pitchFamily="82" charset="0"/>
              </a:rPr>
              <a:t>HISTOLOGY</a:t>
            </a:r>
            <a:br>
              <a:rPr lang="en-IN" dirty="0"/>
            </a:br>
            <a:endParaRPr lang="en-IN" dirty="0"/>
          </a:p>
        </p:txBody>
      </p:sp>
      <p:sp>
        <p:nvSpPr>
          <p:cNvPr id="3" name="Text Placeholder 2"/>
          <p:cNvSpPr>
            <a:spLocks noGrp="1"/>
          </p:cNvSpPr>
          <p:nvPr>
            <p:ph type="body" sz="half" idx="1"/>
          </p:nvPr>
        </p:nvSpPr>
        <p:spPr>
          <a:xfrm>
            <a:off x="873211" y="757881"/>
            <a:ext cx="8501448" cy="5552303"/>
          </a:xfrm>
        </p:spPr>
        <p:txBody>
          <a:bodyPr>
            <a:normAutofit/>
          </a:bodyPr>
          <a:lstStyle/>
          <a:p>
            <a:r>
              <a:rPr lang="en-US" dirty="0"/>
              <a:t>The lingual mucosa is covered by </a:t>
            </a:r>
            <a:r>
              <a:rPr lang="en-US" u="sng" dirty="0">
                <a:hlinkClick r:id="rId3"/>
              </a:rPr>
              <a:t>stratified squamous epithelium</a:t>
            </a:r>
            <a:r>
              <a:rPr lang="en-US" dirty="0"/>
              <a:t> with varying degrees of keratinization. Since the dorsal surface of the oral tongue is more at risk for desiccation and abrasions from contact with food boluses of varying temperatures and textures, it is covered by epithelium that is keratinized. </a:t>
            </a:r>
          </a:p>
          <a:p>
            <a:r>
              <a:rPr lang="en-US" dirty="0"/>
              <a:t>the ventral surface of the tongue as well as the pharyngeal part, are relatively well protected from the harsh environment. Therefore, the epithelia in these areas are non-keratinized.</a:t>
            </a:r>
          </a:p>
          <a:p>
            <a:r>
              <a:rPr lang="en-US" dirty="0"/>
              <a:t>The epithelium is adherent to the underlying striated muscle fibers of the tongue. There is a fibrous raphe in the midline of the tongue that marks the point of fusion of the embryonic lateral lingual swellings. Posteriorly, there is a variable amount of adipose tissue within the pharyngeal tongue.</a:t>
            </a:r>
            <a:endParaRPr lang="en-IN" dirty="0"/>
          </a:p>
        </p:txBody>
      </p:sp>
      <p:sp>
        <p:nvSpPr>
          <p:cNvPr id="4" name="Content Placeholder 3"/>
          <p:cNvSpPr>
            <a:spLocks noGrp="1"/>
          </p:cNvSpPr>
          <p:nvPr>
            <p:ph sz="half" idx="2"/>
          </p:nvPr>
        </p:nvSpPr>
        <p:spPr>
          <a:xfrm>
            <a:off x="8267566" y="1600201"/>
            <a:ext cx="5384800" cy="4525963"/>
          </a:xfrm>
        </p:spPr>
        <p:txBody>
          <a:bodyPr/>
          <a:lstStyle/>
          <a:p>
            <a:endParaRPr lang="en-IN" dirty="0"/>
          </a:p>
        </p:txBody>
      </p:sp>
    </p:spTree>
    <p:extLst>
      <p:ext uri="{BB962C8B-B14F-4D97-AF65-F5344CB8AC3E}">
        <p14:creationId xmlns:p14="http://schemas.microsoft.com/office/powerpoint/2010/main" val="453425417"/>
      </p:ext>
    </p:extLst>
  </p:cSld>
  <p:clrMapOvr>
    <a:masterClrMapping/>
  </p:clrMapOvr>
  <p:transition>
    <p:cover dir="d"/>
    <p:sndAc>
      <p:stSnd>
        <p:snd r:embed="rId2" name="chimes.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p:txBody>
          <a:bodyPr>
            <a:normAutofit fontScale="92500"/>
          </a:bodyPr>
          <a:lstStyle/>
          <a:p>
            <a:r>
              <a:rPr lang="en-US" dirty="0"/>
              <a:t>The dorsal mucosa of the oral tongue is characterized by numerous raised structures known as lingual papillae.</a:t>
            </a:r>
          </a:p>
          <a:p>
            <a:r>
              <a:rPr lang="en-US" dirty="0" err="1"/>
              <a:t>Filiform</a:t>
            </a:r>
            <a:r>
              <a:rPr lang="en-US" dirty="0"/>
              <a:t> papillae are the most abundant and are stretched, conical, grey-white papillae covered in a heavy coat of keratinized squamous epithelium. By making the dorsal surface of the tongue rough, these papillae provide friction to allow movement of the food bolus during chewing. These papillae do not possess taste buds.</a:t>
            </a:r>
          </a:p>
          <a:p>
            <a:r>
              <a:rPr lang="en-US" dirty="0"/>
              <a:t>Fungiform papillae are weakly keratinized and less abundant than the </a:t>
            </a:r>
            <a:r>
              <a:rPr lang="en-US" dirty="0" err="1"/>
              <a:t>filiform</a:t>
            </a:r>
            <a:r>
              <a:rPr lang="en-US" dirty="0"/>
              <a:t> papillae. However, they are scattered across the entire dorsal surface of the tongue. These highly vascular, mushroom-shaped papillae contain a few taste buds on the apical aspect. </a:t>
            </a:r>
          </a:p>
          <a:p>
            <a:endParaRPr lang="en-IN" dirty="0"/>
          </a:p>
        </p:txBody>
      </p:sp>
      <p:sp>
        <p:nvSpPr>
          <p:cNvPr id="4" name="Content Placeholder 3"/>
          <p:cNvSpPr>
            <a:spLocks noGrp="1"/>
          </p:cNvSpPr>
          <p:nvPr>
            <p:ph sz="half" idx="2"/>
          </p:nvPr>
        </p:nvSpPr>
        <p:spPr/>
        <p:txBody>
          <a:bodyPr>
            <a:normAutofit fontScale="92500" lnSpcReduction="20000"/>
          </a:bodyPr>
          <a:lstStyle/>
          <a:p>
            <a:r>
              <a:rPr lang="en-US" dirty="0"/>
              <a:t>Foliate papillae appear as bilaterally paired, parallel, longitudinal slits on the </a:t>
            </a:r>
            <a:r>
              <a:rPr lang="en-US" dirty="0" err="1"/>
              <a:t>posterolateral</a:t>
            </a:r>
            <a:r>
              <a:rPr lang="en-US" dirty="0"/>
              <a:t> margin of the tongue, near the sulcus </a:t>
            </a:r>
            <a:r>
              <a:rPr lang="en-US" dirty="0" err="1"/>
              <a:t>terminalis</a:t>
            </a:r>
            <a:r>
              <a:rPr lang="en-US" dirty="0"/>
              <a:t>. The mucosa is non-keratinized and the papillae are populated with numerous taste buds. </a:t>
            </a:r>
          </a:p>
          <a:p>
            <a:r>
              <a:rPr lang="en-US" dirty="0"/>
              <a:t>Circumvallate (</a:t>
            </a:r>
            <a:r>
              <a:rPr lang="en-US" dirty="0" err="1"/>
              <a:t>Vallate</a:t>
            </a:r>
            <a:r>
              <a:rPr lang="en-US" dirty="0"/>
              <a:t>) papillae are organized linearly, as a set of four to six large papillae anterior to each limb of the sulcus </a:t>
            </a:r>
            <a:r>
              <a:rPr lang="en-US" dirty="0" err="1"/>
              <a:t>terminalis</a:t>
            </a:r>
            <a:r>
              <a:rPr lang="en-US" dirty="0"/>
              <a:t> (i.e. eight to twelve papillae in total). In longitudinal section, the characteristic furrow found within the papillae can be appreciated. These moats facilitate the drainage of serous salivary von </a:t>
            </a:r>
            <a:r>
              <a:rPr lang="en-US" dirty="0" err="1"/>
              <a:t>Ebner</a:t>
            </a:r>
            <a:r>
              <a:rPr lang="en-US" dirty="0"/>
              <a:t> glands that empty into the structure. The persistent lubrication creates a favorable environment for gustatory particles to dissolve so that they can be detected by the taste buds.</a:t>
            </a:r>
          </a:p>
          <a:p>
            <a:br>
              <a:rPr lang="en-US" dirty="0"/>
            </a:br>
            <a:endParaRPr lang="en-IN" dirty="0"/>
          </a:p>
        </p:txBody>
      </p:sp>
    </p:spTree>
    <p:extLst>
      <p:ext uri="{BB962C8B-B14F-4D97-AF65-F5344CB8AC3E}">
        <p14:creationId xmlns:p14="http://schemas.microsoft.com/office/powerpoint/2010/main" val="2077257851"/>
      </p:ext>
    </p:extLst>
  </p:cSld>
  <p:clrMapOvr>
    <a:masterClrMapping/>
  </p:clrMapOvr>
  <p:transition>
    <p:cover dir="d"/>
    <p:sndAc>
      <p:stSnd>
        <p:snd r:embed="rId2" name="chimes.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600" y="1600201"/>
            <a:ext cx="2829523" cy="1235357"/>
          </a:xfrm>
        </p:spPr>
        <p:txBody>
          <a:bodyPr/>
          <a:lstStyle/>
          <a:p>
            <a:endParaRPr lang="en-IN" dirty="0"/>
          </a:p>
        </p:txBody>
      </p:sp>
      <p:sp>
        <p:nvSpPr>
          <p:cNvPr id="4" name="Content Placeholder 3"/>
          <p:cNvSpPr>
            <a:spLocks noGrp="1"/>
          </p:cNvSpPr>
          <p:nvPr>
            <p:ph sz="half" idx="2"/>
          </p:nvPr>
        </p:nvSpPr>
        <p:spPr/>
        <p:txBody>
          <a:bodyPr/>
          <a:lstStyle/>
          <a:p>
            <a:endParaRPr lang="en-IN"/>
          </a:p>
        </p:txBody>
      </p:sp>
      <p:pic>
        <p:nvPicPr>
          <p:cNvPr id="21506" name="Picture 2" descr="Filiform papilla (Papillae filiformes); Image: Begoña Rodrig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6" y="68673"/>
            <a:ext cx="2925376" cy="2925377"/>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Fungiform papilla (Papillae fungiformes); Image: Begoña Rodrigue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3224" y="259101"/>
            <a:ext cx="2603166" cy="2603167"/>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Fungiform papilla (Papillae fungiformes); Image: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604" y="3257658"/>
            <a:ext cx="2652583" cy="2652584"/>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Vallate papillae (Papillae vallatae); Image: Begoña Rodrigue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8323" y="3153315"/>
            <a:ext cx="2583930" cy="2583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163188"/>
      </p:ext>
    </p:extLst>
  </p:cSld>
  <p:clrMapOvr>
    <a:masterClrMapping/>
  </p:clrMapOvr>
  <p:transition>
    <p:cover dir="d"/>
    <p:sndAc>
      <p:stSnd>
        <p:snd r:embed="rId2" name="chimes.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a:solidFill>
                  <a:schemeClr val="accent4">
                    <a:lumMod val="75000"/>
                  </a:schemeClr>
                </a:solidFill>
                <a:latin typeface="Algerian" panose="04020705040A02060702" pitchFamily="82" charset="0"/>
              </a:rPr>
              <a:t>THE TASTE BUDS</a:t>
            </a:r>
            <a:br>
              <a:rPr lang="en-IN" dirty="0"/>
            </a:br>
            <a:endParaRPr lang="en-IN" dirty="0"/>
          </a:p>
        </p:txBody>
      </p:sp>
      <p:sp>
        <p:nvSpPr>
          <p:cNvPr id="3" name="Text Placeholder 2"/>
          <p:cNvSpPr>
            <a:spLocks noGrp="1"/>
          </p:cNvSpPr>
          <p:nvPr>
            <p:ph type="body" sz="half" idx="1"/>
          </p:nvPr>
        </p:nvSpPr>
        <p:spPr/>
        <p:txBody>
          <a:bodyPr>
            <a:normAutofit fontScale="92500" lnSpcReduction="10000"/>
          </a:bodyPr>
          <a:lstStyle/>
          <a:p>
            <a:r>
              <a:rPr lang="en-US" sz="1400" dirty="0"/>
              <a:t>The taste buds are at higher concentrations on the tongue. Each taste bud is clear, oval and covered by stratified squamous epithelium. A combination of elongated taste (gustatory), supportive and basal stem cells can be found within each taste bud. The gustatory cells have an apical taste pore surrounded by numerous microvilli that binds dissolved molecules and brings them closer to the receptors responsible for taste. However, these cells have a relatively high turnover rate, as their shelf life is roughly seven to ten days.</a:t>
            </a:r>
          </a:p>
          <a:p>
            <a:r>
              <a:rPr lang="en-US" sz="1400" dirty="0"/>
              <a:t>There are five gustatory sensations that are perceived by individuals. These are sweet, salty, sour, bitter, and umami. The microvilli found on the apical surface of the taste cells are equipped with various receptors that bind to varying molecules. The reaction generated from this compound-receptor interaction gives rise to varying </a:t>
            </a:r>
            <a:r>
              <a:rPr lang="en-US" sz="1400" u="sng" dirty="0">
                <a:hlinkClick r:id="rId3"/>
              </a:rPr>
              <a:t>action potentials</a:t>
            </a:r>
            <a:r>
              <a:rPr lang="en-US" sz="1400" dirty="0"/>
              <a:t> that are subsequently perceived as taste. Saltiness is often associated with the cationic component of a compound (i.e. sodium ions), while sourness is related to the acidity (concentration of hydrogen ions) in the compound. Organic compounds such as carbohydrates or amino acids give rise to sweet taste, while bitterness is associated with long-chain organic compounds. The final taste - umami - also known as savory, is related to compounds with the left-handed chiral isomer of glutamic acid.</a:t>
            </a:r>
            <a:endParaRPr lang="en-IN" sz="1400" dirty="0"/>
          </a:p>
        </p:txBody>
      </p:sp>
      <p:pic>
        <p:nvPicPr>
          <p:cNvPr id="22530" name="Picture 2" descr="Taste buds (Caliculi gustatorii); Image: "/>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627018" y="1600200"/>
            <a:ext cx="452596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270877"/>
      </p:ext>
    </p:extLst>
  </p:cSld>
  <p:clrMapOvr>
    <a:masterClrMapping/>
  </p:clrMapOvr>
  <p:transition>
    <p:cover dir="d"/>
    <p:sndAc>
      <p:stSnd>
        <p:snd r:embed="rId2" name="chimes.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a:t>SALIVARY GLANDS</a:t>
            </a:r>
            <a:br>
              <a:rPr lang="en-IN" dirty="0"/>
            </a:br>
            <a:endParaRPr lang="en-IN" dirty="0"/>
          </a:p>
        </p:txBody>
      </p:sp>
      <p:sp>
        <p:nvSpPr>
          <p:cNvPr id="3" name="Text Placeholder 2"/>
          <p:cNvSpPr>
            <a:spLocks noGrp="1"/>
          </p:cNvSpPr>
          <p:nvPr>
            <p:ph type="body" sz="half" idx="1"/>
          </p:nvPr>
        </p:nvSpPr>
        <p:spPr/>
        <p:txBody>
          <a:bodyPr/>
          <a:lstStyle/>
          <a:p>
            <a:r>
              <a:rPr lang="en-US" dirty="0"/>
              <a:t>The salivary glands are exocrine glands that are positioned in the </a:t>
            </a:r>
            <a:r>
              <a:rPr lang="en-US" u="sng" dirty="0">
                <a:hlinkClick r:id="rId3"/>
              </a:rPr>
              <a:t>head</a:t>
            </a:r>
            <a:r>
              <a:rPr lang="en-US" dirty="0"/>
              <a:t>, in and around the </a:t>
            </a:r>
            <a:r>
              <a:rPr lang="en-US" u="sng" dirty="0">
                <a:hlinkClick r:id="rId4"/>
              </a:rPr>
              <a:t>oral cavity</a:t>
            </a:r>
            <a:r>
              <a:rPr lang="en-US" dirty="0"/>
              <a:t> and secrete their salivary contents into the mouth. Their function is to help keep the oral mucosa protected and lubricated.</a:t>
            </a:r>
          </a:p>
          <a:p>
            <a:r>
              <a:rPr lang="en-US" dirty="0"/>
              <a:t>They contribute to digestion through the enzymes they excrete with saliva, mainly amylase that starts the digestion of carbohydrates.</a:t>
            </a:r>
            <a:endParaRPr lang="en-IN" dirty="0"/>
          </a:p>
        </p:txBody>
      </p:sp>
      <p:pic>
        <p:nvPicPr>
          <p:cNvPr id="23556" name="Picture 4" descr="5&#10; "/>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197600" y="1841771"/>
            <a:ext cx="5384800" cy="4042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367174"/>
      </p:ext>
    </p:extLst>
  </p:cSld>
  <p:clrMapOvr>
    <a:masterClrMapping/>
  </p:clrMapOvr>
  <p:transition>
    <p:cover dir="d"/>
    <p:sndAc>
      <p:stSnd>
        <p:snd r:embed="rId2" name="chimes.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724930" y="1600201"/>
            <a:ext cx="8707394" cy="4525963"/>
          </a:xfrm>
        </p:spPr>
        <p:txBody>
          <a:bodyPr/>
          <a:lstStyle/>
          <a:p>
            <a:r>
              <a:rPr lang="en-US" sz="2400" dirty="0"/>
              <a:t>The salivary glands are divided into the major and minor salivary glands.</a:t>
            </a:r>
          </a:p>
          <a:p>
            <a:r>
              <a:rPr lang="en-US" sz="2400" dirty="0"/>
              <a:t>The major glands are much larger in size and are a collection of exocrine tissue that secretes as a whole into a salivary duct rather than acting individually and therefore end up producing a much larger amount of saliva per day than the minor glands.</a:t>
            </a:r>
          </a:p>
          <a:p>
            <a:r>
              <a:rPr lang="en-US" sz="2400" dirty="0"/>
              <a:t>The main role of the minor glands is to lubricate the walls of the oral cavity, while digestive and protective saliva is produced by the major glands.</a:t>
            </a:r>
            <a:r>
              <a:rPr lang="en-US" dirty="0"/>
              <a:t> </a:t>
            </a:r>
            <a:endParaRPr lang="en-IN" dirty="0"/>
          </a:p>
        </p:txBody>
      </p:sp>
      <p:sp>
        <p:nvSpPr>
          <p:cNvPr id="4" name="Content Placeholder 3"/>
          <p:cNvSpPr>
            <a:spLocks noGrp="1"/>
          </p:cNvSpPr>
          <p:nvPr>
            <p:ph sz="half" idx="2"/>
          </p:nvPr>
        </p:nvSpPr>
        <p:spPr/>
        <p:txBody>
          <a:bodyPr/>
          <a:lstStyle/>
          <a:p>
            <a:endParaRPr lang="en-IN" dirty="0"/>
          </a:p>
        </p:txBody>
      </p:sp>
    </p:spTree>
    <p:extLst>
      <p:ext uri="{BB962C8B-B14F-4D97-AF65-F5344CB8AC3E}">
        <p14:creationId xmlns:p14="http://schemas.microsoft.com/office/powerpoint/2010/main" val="4095412305"/>
      </p:ext>
    </p:extLst>
  </p:cSld>
  <p:clrMapOvr>
    <a:masterClrMapping/>
  </p:clrMapOvr>
  <p:transition>
    <p:cover dir="d"/>
    <p:sndAc>
      <p:stSnd>
        <p:snd r:embed="rId2" name="chimes.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a:solidFill>
                  <a:schemeClr val="accent4">
                    <a:lumMod val="75000"/>
                  </a:schemeClr>
                </a:solidFill>
                <a:latin typeface="Algerian" panose="04020705040A02060702" pitchFamily="82" charset="0"/>
              </a:rPr>
              <a:t>SALIVA</a:t>
            </a:r>
            <a:br>
              <a:rPr lang="en-IN" dirty="0"/>
            </a:br>
            <a:endParaRPr lang="en-IN" dirty="0"/>
          </a:p>
        </p:txBody>
      </p:sp>
      <p:sp>
        <p:nvSpPr>
          <p:cNvPr id="3" name="Text Placeholder 2"/>
          <p:cNvSpPr>
            <a:spLocks noGrp="1"/>
          </p:cNvSpPr>
          <p:nvPr>
            <p:ph type="body" sz="half" idx="1"/>
          </p:nvPr>
        </p:nvSpPr>
        <p:spPr/>
        <p:txBody>
          <a:bodyPr>
            <a:normAutofit fontScale="92500" lnSpcReduction="10000"/>
          </a:bodyPr>
          <a:lstStyle/>
          <a:p>
            <a:r>
              <a:rPr lang="en-US" dirty="0"/>
              <a:t>Saliva is a </a:t>
            </a:r>
            <a:r>
              <a:rPr lang="en-US" dirty="0" err="1"/>
              <a:t>seromucinous</a:t>
            </a:r>
            <a:r>
              <a:rPr lang="en-US" dirty="0"/>
              <a:t> liquid that has several major functions within the oral cavity which include lubrication, digestion, antimicrobial action, buffering, hormone regulation and </a:t>
            </a:r>
            <a:r>
              <a:rPr lang="en-US" u="sng" dirty="0">
                <a:hlinkClick r:id="rId3"/>
              </a:rPr>
              <a:t>taste sensation</a:t>
            </a:r>
            <a:r>
              <a:rPr lang="en-US" dirty="0"/>
              <a:t>. It contains 99.5% water and the rest is electrolytes, mucus, glycoproteins, enzymes and antibacterial compounds.</a:t>
            </a:r>
          </a:p>
          <a:p>
            <a:r>
              <a:rPr lang="en-US" dirty="0"/>
              <a:t>There are two major types of saliva that are secreted from the salivary glands and they are serous and mucous. The </a:t>
            </a:r>
            <a:r>
              <a:rPr lang="en-US" u="sng" dirty="0">
                <a:hlinkClick r:id="rId4"/>
              </a:rPr>
              <a:t>submandibular gland</a:t>
            </a:r>
            <a:r>
              <a:rPr lang="en-US" dirty="0"/>
              <a:t> secretes both types in a 3:2 ratio of serous to mucous respectively. The </a:t>
            </a:r>
            <a:r>
              <a:rPr lang="en-US" u="sng" dirty="0">
                <a:hlinkClick r:id="rId5"/>
              </a:rPr>
              <a:t>parotid gland</a:t>
            </a:r>
            <a:r>
              <a:rPr lang="en-US" dirty="0"/>
              <a:t> is the only gland that secretes purely serous saliva, while the </a:t>
            </a:r>
            <a:r>
              <a:rPr lang="en-US" u="sng" dirty="0">
                <a:hlinkClick r:id="rId6"/>
              </a:rPr>
              <a:t>sublingual gland</a:t>
            </a:r>
            <a:r>
              <a:rPr lang="en-US" dirty="0"/>
              <a:t> and minor salivary glands secrete mainly mucous saliva.</a:t>
            </a:r>
          </a:p>
          <a:p>
            <a:r>
              <a:rPr lang="en-US" dirty="0"/>
              <a:t>The total daily output of saliva in an adult is between 1-1.5 liters of saliva.</a:t>
            </a:r>
          </a:p>
          <a:p>
            <a:endParaRPr lang="en-IN" dirty="0"/>
          </a:p>
        </p:txBody>
      </p:sp>
      <p:pic>
        <p:nvPicPr>
          <p:cNvPr id="25602" name="Picture 2" descr="Serous glands; Image: "/>
          <p:cNvPicPr>
            <a:picLocks noGrp="1" noChangeAspect="1" noChangeArrowheads="1"/>
          </p:cNvPicPr>
          <p:nvPr>
            <p:ph sz="half" idx="2"/>
          </p:nvPr>
        </p:nvPicPr>
        <p:blipFill>
          <a:blip r:embed="rId7">
            <a:extLst>
              <a:ext uri="{28A0092B-C50C-407E-A947-70E740481C1C}">
                <a14:useLocalDpi xmlns:a14="http://schemas.microsoft.com/office/drawing/2010/main" val="0"/>
              </a:ext>
            </a:extLst>
          </a:blip>
          <a:srcRect/>
          <a:stretch>
            <a:fillRect/>
          </a:stretch>
        </p:blipFill>
        <p:spPr bwMode="auto">
          <a:xfrm>
            <a:off x="6627019" y="1600201"/>
            <a:ext cx="1816766" cy="1505464"/>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Lingual gland (Glandula lingualis); Image: "/>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7008" y="3581751"/>
            <a:ext cx="1491057" cy="1550057"/>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descr="Seromucous salivary gland; Image: "/>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56587" y="3554231"/>
            <a:ext cx="1795867" cy="1795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94517"/>
      </p:ext>
    </p:extLst>
  </p:cSld>
  <p:clrMapOvr>
    <a:masterClrMapping/>
  </p:clrMapOvr>
  <p:transition>
    <p:cover dir="d"/>
    <p:sndAc>
      <p:stSnd>
        <p:snd r:embed="rId2" name="chimes.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600" y="5241322"/>
            <a:ext cx="5384800" cy="4350394"/>
          </a:xfrm>
        </p:spPr>
        <p:txBody>
          <a:bodyPr/>
          <a:lstStyle/>
          <a:p>
            <a:endParaRPr lang="en-IN" dirty="0"/>
          </a:p>
        </p:txBody>
      </p:sp>
      <p:pic>
        <p:nvPicPr>
          <p:cNvPr id="31746" name="Picture 2" descr="COMPOSITION OF SALIVA&#10;● Water - 99.5%&#10;● Organic substances&#10;● Inorganic substances&#10;41&#10;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455132"/>
            <a:ext cx="6178550" cy="4458812"/>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ORGANIC&#10;Proteins&#10; -Amylase&#10; Maltase&#10; Lingual lipase&#10; Immunoglobulin&#10;NON IMMUNOLOGIC&#10;PROTEIN&#10; Antibacterial Protein&#10;1..."/>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455132"/>
            <a:ext cx="5384800" cy="4429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661922"/>
      </p:ext>
    </p:extLst>
  </p:cSld>
  <p:clrMapOvr>
    <a:masterClrMapping/>
  </p:clrMapOvr>
  <p:transition>
    <p:cover dir="d"/>
    <p:sndAc>
      <p:stSnd>
        <p:snd r:embed="rId2" name="chimes.wav"/>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600" y="4055079"/>
            <a:ext cx="5384800" cy="4525963"/>
          </a:xfrm>
        </p:spPr>
        <p:txBody>
          <a:bodyPr/>
          <a:lstStyle/>
          <a:p>
            <a:endParaRPr lang="en-IN" dirty="0"/>
          </a:p>
        </p:txBody>
      </p:sp>
      <p:pic>
        <p:nvPicPr>
          <p:cNvPr id="32770" name="Picture 2" descr="Other organic compounds&#10;1. Urea&#10;2. Glucose&#10;3. Vitamins&#10;4. Free amino acids&#10;1. Urea (12-20 mg /100 ml)&#10; Hydrolyzed by ba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875274"/>
            <a:ext cx="6076950" cy="4562476"/>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3.Vitamins&#10; Water soluble vitamins&#10;4. Free Amino acids- (Below 0.1 mg/100 ml)&#10; Too low to provide nutrient source for ba..."/>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841771"/>
            <a:ext cx="5384800" cy="4042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196742"/>
      </p:ext>
    </p:extLst>
  </p:cSld>
  <p:clrMapOvr>
    <a:masterClrMapping/>
  </p:clrMapOvr>
  <p:transition>
    <p:cover dir="d"/>
    <p:sndAc>
      <p:stSnd>
        <p:snd r:embed="rId2" name="chimes.wav"/>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IN" dirty="0"/>
            </a:br>
            <a:endParaRPr lang="en-IN" dirty="0"/>
          </a:p>
        </p:txBody>
      </p:sp>
      <p:sp>
        <p:nvSpPr>
          <p:cNvPr id="3" name="Text Placeholder 2"/>
          <p:cNvSpPr>
            <a:spLocks noGrp="1"/>
          </p:cNvSpPr>
          <p:nvPr>
            <p:ph type="body" sz="half" idx="1"/>
          </p:nvPr>
        </p:nvSpPr>
        <p:spPr/>
        <p:txBody>
          <a:bodyPr>
            <a:normAutofit lnSpcReduction="10000"/>
          </a:bodyPr>
          <a:lstStyle/>
          <a:p>
            <a:r>
              <a:rPr lang="en-US" dirty="0"/>
              <a:t>The </a:t>
            </a:r>
            <a:r>
              <a:rPr lang="en-US" u="sng" dirty="0">
                <a:hlinkClick r:id="rId3"/>
              </a:rPr>
              <a:t>parotid gland</a:t>
            </a:r>
            <a:r>
              <a:rPr lang="en-US" dirty="0"/>
              <a:t> is the largest of the major salivary glands and it sits bilaterally in between the ramus of the </a:t>
            </a:r>
            <a:r>
              <a:rPr lang="en-US" u="sng" dirty="0">
                <a:hlinkClick r:id="rId4"/>
              </a:rPr>
              <a:t>mandible</a:t>
            </a:r>
            <a:r>
              <a:rPr lang="en-US" dirty="0"/>
              <a:t> and the </a:t>
            </a:r>
            <a:r>
              <a:rPr lang="en-US" u="sng" dirty="0">
                <a:hlinkClick r:id="rId5"/>
              </a:rPr>
              <a:t>sternocleidomastoid muscle</a:t>
            </a:r>
            <a:r>
              <a:rPr lang="en-US" dirty="0"/>
              <a:t>. It produces between 25-30% of the total daily salivary output which is released through </a:t>
            </a:r>
            <a:r>
              <a:rPr lang="en-US" dirty="0" err="1"/>
              <a:t>Stensen’s</a:t>
            </a:r>
            <a:r>
              <a:rPr lang="en-US" dirty="0"/>
              <a:t> duct (parotid duct) whose orifice can be seen on the buccal wall at the level of the maxillary second molar.</a:t>
            </a:r>
          </a:p>
          <a:p>
            <a:r>
              <a:rPr lang="en-US" dirty="0"/>
              <a:t>The </a:t>
            </a:r>
            <a:r>
              <a:rPr lang="en-US" u="sng" dirty="0">
                <a:hlinkClick r:id="rId6"/>
              </a:rPr>
              <a:t>submandibular gland</a:t>
            </a:r>
            <a:r>
              <a:rPr lang="en-US" dirty="0"/>
              <a:t> is the second largest of the major salivary glands and like all three of them it is a paired gland. It produces by far the largest amount of saliva of all and account for up to 70% of the total daily output. Wharton’s duct (submandibular duct) opens at the sublingual papilla under the </a:t>
            </a:r>
            <a:r>
              <a:rPr lang="en-US" u="sng" dirty="0">
                <a:hlinkClick r:id="rId7"/>
              </a:rPr>
              <a:t>tongue</a:t>
            </a:r>
            <a:r>
              <a:rPr lang="en-US" dirty="0"/>
              <a:t>.</a:t>
            </a:r>
            <a:endParaRPr lang="en-IN" dirty="0"/>
          </a:p>
        </p:txBody>
      </p:sp>
      <p:sp>
        <p:nvSpPr>
          <p:cNvPr id="4" name="Content Placeholder 3"/>
          <p:cNvSpPr>
            <a:spLocks noGrp="1"/>
          </p:cNvSpPr>
          <p:nvPr>
            <p:ph sz="half" idx="2"/>
          </p:nvPr>
        </p:nvSpPr>
        <p:spPr/>
        <p:txBody>
          <a:bodyPr/>
          <a:lstStyle/>
          <a:p>
            <a:r>
              <a:rPr lang="en-US" dirty="0"/>
              <a:t>Lastly, the </a:t>
            </a:r>
            <a:r>
              <a:rPr lang="en-US" u="sng" dirty="0">
                <a:hlinkClick r:id="rId8"/>
              </a:rPr>
              <a:t>sublingual gland</a:t>
            </a:r>
            <a:r>
              <a:rPr lang="en-US" dirty="0"/>
              <a:t> is the smallest of the major salivary glands and is unique in the fact that it has several ductal openings that run along the sublingual folds. It also secretes the smallest portion of saliva per day out of the major glands at just five percent.</a:t>
            </a:r>
            <a:endParaRPr lang="en-IN" dirty="0"/>
          </a:p>
        </p:txBody>
      </p:sp>
    </p:spTree>
    <p:extLst>
      <p:ext uri="{BB962C8B-B14F-4D97-AF65-F5344CB8AC3E}">
        <p14:creationId xmlns:p14="http://schemas.microsoft.com/office/powerpoint/2010/main" val="408895755"/>
      </p:ext>
    </p:extLst>
  </p:cSld>
  <p:clrMapOvr>
    <a:masterClrMapping/>
  </p:clrMapOvr>
  <p:transition>
    <p:cover dir="d"/>
    <p:sndAc>
      <p:stSnd>
        <p:snd r:embed="rId2" name="chimes.wav"/>
      </p:st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solidFill>
                  <a:schemeClr val="accent4">
                    <a:lumMod val="75000"/>
                  </a:schemeClr>
                </a:solidFill>
              </a:rPr>
              <a:t>PRODUCTION OF SALIVA</a:t>
            </a:r>
            <a:br>
              <a:rPr lang="en-IN" b="1" dirty="0"/>
            </a:br>
            <a:endParaRPr lang="en-IN" dirty="0"/>
          </a:p>
        </p:txBody>
      </p:sp>
      <p:sp>
        <p:nvSpPr>
          <p:cNvPr id="3" name="Text Placeholder 2"/>
          <p:cNvSpPr>
            <a:spLocks noGrp="1"/>
          </p:cNvSpPr>
          <p:nvPr>
            <p:ph type="body" sz="half" idx="1"/>
          </p:nvPr>
        </p:nvSpPr>
        <p:spPr>
          <a:xfrm>
            <a:off x="2611918" y="4425780"/>
            <a:ext cx="5491368" cy="4525963"/>
          </a:xfrm>
        </p:spPr>
        <p:txBody>
          <a:bodyPr/>
          <a:lstStyle/>
          <a:p>
            <a:pPr algn="just"/>
            <a:endParaRPr lang="en-US" dirty="0"/>
          </a:p>
          <a:p>
            <a:pPr algn="just"/>
            <a:r>
              <a:rPr lang="en-US" dirty="0"/>
              <a:t>Saliva is produced by the salivary glands of body – the parotid, submandibular and sublingual glands. Within the glands, the </a:t>
            </a:r>
            <a:r>
              <a:rPr lang="en-US" b="1" dirty="0" err="1"/>
              <a:t>acinar</a:t>
            </a:r>
            <a:r>
              <a:rPr lang="en-US" dirty="0"/>
              <a:t> cells are responsible for the volume of saliva secreted, and the duct cells are responsible for the composition of saliva.</a:t>
            </a:r>
          </a:p>
          <a:p>
            <a:pPr algn="just"/>
            <a:endParaRPr lang="en-IN" dirty="0"/>
          </a:p>
        </p:txBody>
      </p:sp>
      <p:sp>
        <p:nvSpPr>
          <p:cNvPr id="4" name="Content Placeholder 3"/>
          <p:cNvSpPr>
            <a:spLocks noGrp="1"/>
          </p:cNvSpPr>
          <p:nvPr>
            <p:ph sz="half" idx="2"/>
          </p:nvPr>
        </p:nvSpPr>
        <p:spPr/>
        <p:txBody>
          <a:bodyPr/>
          <a:lstStyle/>
          <a:p>
            <a:endParaRPr lang="en-IN" dirty="0"/>
          </a:p>
        </p:txBody>
      </p:sp>
      <p:pic>
        <p:nvPicPr>
          <p:cNvPr id="26626" name="Picture 2" descr="https://teachmephysiology.com/wp-content/uploads/2017/03/salivary-secre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3027" y="1279354"/>
            <a:ext cx="4196234"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534437"/>
      </p:ext>
    </p:extLst>
  </p:cSld>
  <p:clrMapOvr>
    <a:masterClrMapping/>
  </p:clrMapOvr>
  <p:transition>
    <p:cover dir="d"/>
    <p:sndAc>
      <p:stSnd>
        <p:snd r:embed="rId2" name="chimes.wav"/>
      </p:stSnd>
    </p:sndAc>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600" y="5364886"/>
            <a:ext cx="4081295" cy="3819228"/>
          </a:xfrm>
        </p:spPr>
        <p:txBody>
          <a:bodyPr/>
          <a:lstStyle/>
          <a:p>
            <a:endParaRPr lang="en-IN" dirty="0"/>
          </a:p>
        </p:txBody>
      </p:sp>
      <p:pic>
        <p:nvPicPr>
          <p:cNvPr id="27650" name="Picture 2" descr="FORMATION &amp; SECRETION OF SALIVA&#10; The formation of saliva occurs in 2 stages.&#10; In the 1st stage cells of the secretary 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46888"/>
            <a:ext cx="5128026" cy="3850039"/>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 Formed actively by movement of Na+ and Cl- ions into the&#10;lumen, creating an osmotic gradient which leads to the&#10;passive ..."/>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413402"/>
            <a:ext cx="5384800" cy="4042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698713"/>
      </p:ext>
    </p:extLst>
  </p:cSld>
  <p:clrMapOvr>
    <a:masterClrMapping/>
  </p:clrMapOvr>
  <p:transition>
    <p:cover dir="d"/>
    <p:sndAc>
      <p:stSnd>
        <p:snd r:embed="rId2" name="chimes.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4">
                    <a:lumMod val="75000"/>
                  </a:schemeClr>
                </a:solidFill>
              </a:rPr>
              <a:t>REGULATION OF SALIVARY SECRETION</a:t>
            </a:r>
            <a:br>
              <a:rPr lang="en-US" dirty="0">
                <a:solidFill>
                  <a:schemeClr val="accent4">
                    <a:lumMod val="75000"/>
                  </a:schemeClr>
                </a:solidFill>
              </a:rPr>
            </a:br>
            <a:r>
              <a:rPr lang="en-IN" b="1" dirty="0"/>
              <a:t>Autonomic Control</a:t>
            </a:r>
            <a:br>
              <a:rPr lang="en-IN" b="1" dirty="0"/>
            </a:br>
            <a:endParaRPr lang="en-IN" dirty="0">
              <a:solidFill>
                <a:schemeClr val="accent4">
                  <a:lumMod val="75000"/>
                </a:schemeClr>
              </a:solidFill>
            </a:endParaRPr>
          </a:p>
        </p:txBody>
      </p:sp>
      <p:sp>
        <p:nvSpPr>
          <p:cNvPr id="3" name="Text Placeholder 2"/>
          <p:cNvSpPr>
            <a:spLocks noGrp="1"/>
          </p:cNvSpPr>
          <p:nvPr>
            <p:ph type="body" sz="half" idx="1"/>
          </p:nvPr>
        </p:nvSpPr>
        <p:spPr/>
        <p:txBody>
          <a:bodyPr>
            <a:normAutofit fontScale="92500" lnSpcReduction="10000"/>
          </a:bodyPr>
          <a:lstStyle/>
          <a:p>
            <a:r>
              <a:rPr lang="en-US" b="1" dirty="0"/>
              <a:t>Sympathetic Innervation</a:t>
            </a:r>
          </a:p>
          <a:p>
            <a:r>
              <a:rPr lang="en-US" dirty="0"/>
              <a:t>The sympathetic control of salivary production is via the </a:t>
            </a:r>
            <a:r>
              <a:rPr lang="en-US" b="1" dirty="0"/>
              <a:t>superior cervical ganglion.</a:t>
            </a:r>
            <a:r>
              <a:rPr lang="en-US" dirty="0"/>
              <a:t> Sympathetic stimulation results in the release of noradrenaline, which acts upon alpha- and beta-adrenergic receptors.</a:t>
            </a:r>
          </a:p>
          <a:p>
            <a:r>
              <a:rPr lang="en-US" dirty="0"/>
              <a:t>This results in the following effects:</a:t>
            </a:r>
          </a:p>
          <a:p>
            <a:r>
              <a:rPr lang="en-US" dirty="0"/>
              <a:t>Decreased production of saliva by </a:t>
            </a:r>
            <a:r>
              <a:rPr lang="en-US" dirty="0" err="1"/>
              <a:t>acinar</a:t>
            </a:r>
            <a:r>
              <a:rPr lang="en-US" dirty="0"/>
              <a:t> cells</a:t>
            </a:r>
          </a:p>
          <a:p>
            <a:r>
              <a:rPr lang="en-US" dirty="0"/>
              <a:t>Increased protein secretion</a:t>
            </a:r>
          </a:p>
          <a:p>
            <a:r>
              <a:rPr lang="en-US" dirty="0"/>
              <a:t>Decreased blood flow to the glands</a:t>
            </a:r>
          </a:p>
          <a:p>
            <a:r>
              <a:rPr lang="en-US" dirty="0"/>
              <a:t>There is variable sympathetic innervation between the salivary glands. On the whole, this system is far less important than the parasympathetic innervation in terms of regulating production of saliva.</a:t>
            </a:r>
          </a:p>
          <a:p>
            <a:endParaRPr lang="en-IN" dirty="0"/>
          </a:p>
        </p:txBody>
      </p:sp>
      <p:sp>
        <p:nvSpPr>
          <p:cNvPr id="4" name="Content Placeholder 3"/>
          <p:cNvSpPr>
            <a:spLocks noGrp="1"/>
          </p:cNvSpPr>
          <p:nvPr>
            <p:ph sz="half" idx="2"/>
          </p:nvPr>
        </p:nvSpPr>
        <p:spPr/>
        <p:txBody>
          <a:bodyPr>
            <a:normAutofit fontScale="77500" lnSpcReduction="20000"/>
          </a:bodyPr>
          <a:lstStyle/>
          <a:p>
            <a:r>
              <a:rPr lang="en-US" b="1" dirty="0"/>
              <a:t>Parasympathetic Innervation</a:t>
            </a:r>
          </a:p>
          <a:p>
            <a:r>
              <a:rPr lang="en-US" dirty="0"/>
              <a:t>The parasympathetic outflow is coordinated via </a:t>
            </a:r>
            <a:r>
              <a:rPr lang="en-US" dirty="0" err="1"/>
              <a:t>centres</a:t>
            </a:r>
            <a:r>
              <a:rPr lang="en-US" dirty="0"/>
              <a:t> in the </a:t>
            </a:r>
            <a:r>
              <a:rPr lang="en-US" b="1" dirty="0"/>
              <a:t>medulla</a:t>
            </a:r>
            <a:r>
              <a:rPr lang="en-US" dirty="0"/>
              <a:t>, and innervation occurs via the facial and glossopharyngeal nerves. Afferent information from the mouth, tongue, nose and conditioned reflexes are integrated within the brain – and in the presence of food, parasympathetic stimulation occurs.</a:t>
            </a:r>
          </a:p>
          <a:p>
            <a:r>
              <a:rPr lang="en-US" dirty="0"/>
              <a:t>Parasympathetic outflow results in the release of </a:t>
            </a:r>
            <a:r>
              <a:rPr lang="en-US" b="1" dirty="0"/>
              <a:t>acetylcholine</a:t>
            </a:r>
            <a:r>
              <a:rPr lang="en-US" dirty="0"/>
              <a:t> (</a:t>
            </a:r>
            <a:r>
              <a:rPr lang="en-US" dirty="0" err="1"/>
              <a:t>ACh</a:t>
            </a:r>
            <a:r>
              <a:rPr lang="en-US" dirty="0"/>
              <a:t>) onto M</a:t>
            </a:r>
            <a:r>
              <a:rPr lang="en-US" baseline="-25000" dirty="0"/>
              <a:t>3</a:t>
            </a:r>
            <a:r>
              <a:rPr lang="en-US" dirty="0"/>
              <a:t> muscarinic receptors. This results in the following effects:</a:t>
            </a:r>
          </a:p>
          <a:p>
            <a:r>
              <a:rPr lang="en-US" dirty="0" err="1"/>
              <a:t>Acinar</a:t>
            </a:r>
            <a:r>
              <a:rPr lang="en-US" dirty="0"/>
              <a:t> cells increase secretion of saliva</a:t>
            </a:r>
          </a:p>
          <a:p>
            <a:r>
              <a:rPr lang="en-US" dirty="0"/>
              <a:t>Duct cells increase HCO</a:t>
            </a:r>
            <a:r>
              <a:rPr lang="en-US" baseline="-25000" dirty="0"/>
              <a:t>3</a:t>
            </a:r>
            <a:r>
              <a:rPr lang="en-US" baseline="30000" dirty="0"/>
              <a:t>–</a:t>
            </a:r>
            <a:r>
              <a:rPr lang="en-US" dirty="0"/>
              <a:t> secretion</a:t>
            </a:r>
          </a:p>
          <a:p>
            <a:r>
              <a:rPr lang="en-US" dirty="0"/>
              <a:t>Co-transmitters result in increased blood flow to the salivary glands</a:t>
            </a:r>
          </a:p>
          <a:p>
            <a:r>
              <a:rPr lang="en-US" dirty="0"/>
              <a:t>Contraction of </a:t>
            </a:r>
            <a:r>
              <a:rPr lang="en-US" dirty="0" err="1"/>
              <a:t>myoepithelium</a:t>
            </a:r>
            <a:r>
              <a:rPr lang="en-US" dirty="0"/>
              <a:t> to increase the rate of expulsion of saliva</a:t>
            </a:r>
          </a:p>
          <a:p>
            <a:r>
              <a:rPr lang="en-US" dirty="0"/>
              <a:t>Overall, increased parasympathetic stimulation results in an increased flow of saliva that is more watery in composition.</a:t>
            </a:r>
          </a:p>
          <a:p>
            <a:pPr latinLnBrk="1"/>
            <a:r>
              <a:rPr lang="en-US" dirty="0"/>
              <a:t> </a:t>
            </a:r>
            <a:br>
              <a:rPr lang="en-US" dirty="0"/>
            </a:br>
            <a:endParaRPr lang="en-IN" dirty="0"/>
          </a:p>
        </p:txBody>
      </p:sp>
    </p:spTree>
    <p:extLst>
      <p:ext uri="{BB962C8B-B14F-4D97-AF65-F5344CB8AC3E}">
        <p14:creationId xmlns:p14="http://schemas.microsoft.com/office/powerpoint/2010/main" val="1332522400"/>
      </p:ext>
    </p:extLst>
  </p:cSld>
  <p:clrMapOvr>
    <a:masterClrMapping/>
  </p:clrMapOvr>
  <p:transition>
    <p:cover dir="d"/>
    <p:sndAc>
      <p:stSnd>
        <p:snd r:embed="rId2" name="chimes.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600" y="5249558"/>
            <a:ext cx="4906146" cy="4137924"/>
          </a:xfrm>
        </p:spPr>
        <p:txBody>
          <a:bodyPr/>
          <a:lstStyle/>
          <a:p>
            <a:endParaRPr lang="en-IN" dirty="0"/>
          </a:p>
        </p:txBody>
      </p:sp>
      <p:pic>
        <p:nvPicPr>
          <p:cNvPr id="28674" name="Picture 2" descr="Sympathetic Parasympathetic&#10;Neurotransmitter release&#10;activates receptor (a or b) on the external surface of cell&#10;membrane&#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63368"/>
            <a:ext cx="5555936" cy="4171307"/>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Phospholipase C Adenyl Cyclase Pathway&#10;leading to the secretion of leads to exocytosis of&#10;water and electrolytes. secreto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454591"/>
            <a:ext cx="5384800" cy="4042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274864"/>
      </p:ext>
    </p:extLst>
  </p:cSld>
  <p:clrMapOvr>
    <a:masterClrMapping/>
  </p:clrMapOvr>
  <p:transition>
    <p:cover dir="d"/>
    <p:sndAc>
      <p:stSnd>
        <p:snd r:embed="rId2" name="chimes.wav"/>
      </p:st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sz="half" idx="1"/>
          </p:nvPr>
        </p:nvSpPr>
        <p:spPr>
          <a:xfrm>
            <a:off x="609600" y="5241315"/>
            <a:ext cx="5384800" cy="4799849"/>
          </a:xfrm>
        </p:spPr>
        <p:txBody>
          <a:bodyPr/>
          <a:lstStyle/>
          <a:p>
            <a:endParaRPr lang="en-IN" dirty="0"/>
          </a:p>
        </p:txBody>
      </p:sp>
      <p:pic>
        <p:nvPicPr>
          <p:cNvPr id="29698" name="Picture 2" descr="REFLEX REGULATION OF SALIVARY&#10;SECRETION&#10; Salivary secretion is regulated by nervous mechanism &amp; it is a reflex&#10;phenomen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55126"/>
            <a:ext cx="6076950" cy="4838572"/>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CONDITIONED REFLEX:&#10; Secretion of saliva by the sight , smell, hearing or thought of&#10;food is called conditioned reflex.&#10;..."/>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455127"/>
            <a:ext cx="5384800" cy="483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114043"/>
      </p:ext>
    </p:extLst>
  </p:cSld>
  <p:clrMapOvr>
    <a:masterClrMapping/>
  </p:clrMapOvr>
  <p:transition>
    <p:cover dir="d"/>
    <p:sndAc>
      <p:stSnd>
        <p:snd r:embed="rId2" name="chimes.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599" y="4705865"/>
            <a:ext cx="8512133" cy="4121581"/>
          </a:xfrm>
        </p:spPr>
        <p:txBody>
          <a:bodyPr/>
          <a:lstStyle/>
          <a:p>
            <a:endParaRPr lang="en-IN" dirty="0"/>
          </a:p>
        </p:txBody>
      </p:sp>
      <p:sp>
        <p:nvSpPr>
          <p:cNvPr id="4" name="Content Placeholder 3"/>
          <p:cNvSpPr>
            <a:spLocks noGrp="1"/>
          </p:cNvSpPr>
          <p:nvPr>
            <p:ph sz="half" idx="2"/>
          </p:nvPr>
        </p:nvSpPr>
        <p:spPr/>
        <p:txBody>
          <a:bodyPr/>
          <a:lstStyle/>
          <a:p>
            <a:endParaRPr lang="en-IN"/>
          </a:p>
        </p:txBody>
      </p:sp>
      <p:pic>
        <p:nvPicPr>
          <p:cNvPr id="30722" name="Picture 2" descr="PHASES OF SALIVARY SECRETION&#10;1) Cephelic phase- refers to secretion of saliva before entering of&#10;food into the mouth.&#10; 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919676"/>
            <a:ext cx="9606264" cy="6148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5403"/>
      </p:ext>
    </p:extLst>
  </p:cSld>
  <p:clrMapOvr>
    <a:masterClrMapping/>
  </p:clrMapOvr>
  <p:transition>
    <p:cover dir="d"/>
    <p:sndAc>
      <p:stSnd>
        <p:snd r:embed="rId2" name="chimes.wav"/>
      </p:st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Text Placeholder 2"/>
          <p:cNvSpPr>
            <a:spLocks noGrp="1"/>
          </p:cNvSpPr>
          <p:nvPr>
            <p:ph type="body" sz="half" idx="1"/>
          </p:nvPr>
        </p:nvSpPr>
        <p:spPr>
          <a:xfrm>
            <a:off x="609600" y="5200129"/>
            <a:ext cx="5384800" cy="4525963"/>
          </a:xfrm>
        </p:spPr>
        <p:txBody>
          <a:bodyPr/>
          <a:lstStyle/>
          <a:p>
            <a:endParaRPr lang="en-IN" dirty="0"/>
          </a:p>
        </p:txBody>
      </p:sp>
      <p:pic>
        <p:nvPicPr>
          <p:cNvPr id="33794" name="Picture 2" descr="SALIVARY AMYLASE:&#10; It’s a carbohydrate splitting enzyme (amylolytic).&#10; Acts in cooked / boiled starch &amp; converts it in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13940"/>
            <a:ext cx="6076950" cy="4562476"/>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SALIVARY LIPASE&#10; Secreted by Von Ebner’s gland.&#10; Initiation of digestion of fats.&#10; Synergy with pancreatic lipase.&#10;MALT..."/>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413940"/>
            <a:ext cx="5384800" cy="4562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465492"/>
      </p:ext>
    </p:extLst>
  </p:cSld>
  <p:clrMapOvr>
    <a:masterClrMapping/>
  </p:clrMapOvr>
  <p:transition>
    <p:cover dir="d"/>
    <p:sndAc>
      <p:stSnd>
        <p:snd r:embed="rId2" name="chimes.wav"/>
      </p:stSnd>
    </p:sndAc>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sz="half" idx="1"/>
          </p:nvPr>
        </p:nvSpPr>
        <p:spPr>
          <a:xfrm>
            <a:off x="609600" y="5397840"/>
            <a:ext cx="5384800" cy="4525963"/>
          </a:xfrm>
        </p:spPr>
        <p:txBody>
          <a:bodyPr/>
          <a:lstStyle/>
          <a:p>
            <a:endParaRPr lang="en-IN" dirty="0"/>
          </a:p>
        </p:txBody>
      </p:sp>
      <p:pic>
        <p:nvPicPr>
          <p:cNvPr id="34818" name="Picture 2" descr="ANTIBACTERIAL PROTEINS&#10;LYSOZYMES&#10; Attacks the cell wall component— lysis.&#10; The antibacterial effect has been shown to 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611651"/>
            <a:ext cx="6076950" cy="4562476"/>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Lysozyme + Anions in saliva&#10;hydrolysis of glycosidic bonds in the polysaccharide&#10;component of the wall&#10;destabilizes the wa..."/>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97600" y="1611651"/>
            <a:ext cx="5384800" cy="4562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025303"/>
      </p:ext>
    </p:extLst>
  </p:cSld>
  <p:clrMapOvr>
    <a:masterClrMapping/>
  </p:clrMapOvr>
  <p:transition>
    <p:cover dir="d"/>
    <p:sndAc>
      <p:stSnd>
        <p:snd r:embed="rId2" name="chimes.wav"/>
      </p:stSnd>
    </p:sndAc>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a:xfrm>
            <a:off x="2209800" y="304800"/>
            <a:ext cx="7772400" cy="990600"/>
          </a:xfrm>
        </p:spPr>
        <p:txBody>
          <a:bodyPr>
            <a:normAutofit fontScale="90000"/>
          </a:bodyPr>
          <a:lstStyle/>
          <a:p>
            <a:pPr eaLnBrk="1" hangingPunct="1"/>
            <a:r>
              <a:rPr lang="en-US" altLang="en-US" b="1" dirty="0" err="1">
                <a:solidFill>
                  <a:schemeClr val="accent2">
                    <a:lumMod val="50000"/>
                  </a:schemeClr>
                </a:solidFill>
              </a:rPr>
              <a:t>Oesophagus</a:t>
            </a:r>
            <a:br>
              <a:rPr lang="en-US" altLang="en-US" b="1" dirty="0">
                <a:solidFill>
                  <a:schemeClr val="accent2">
                    <a:lumMod val="50000"/>
                  </a:schemeClr>
                </a:solidFill>
              </a:rPr>
            </a:br>
            <a:endParaRPr lang="en-US" altLang="en-US" b="1" dirty="0">
              <a:solidFill>
                <a:schemeClr val="accent2">
                  <a:lumMod val="50000"/>
                </a:schemeClr>
              </a:solidFill>
            </a:endParaRPr>
          </a:p>
        </p:txBody>
      </p:sp>
      <p:sp>
        <p:nvSpPr>
          <p:cNvPr id="11267" name="Content Placeholder 2"/>
          <p:cNvSpPr>
            <a:spLocks noGrp="1"/>
          </p:cNvSpPr>
          <p:nvPr>
            <p:ph sz="half" idx="1"/>
          </p:nvPr>
        </p:nvSpPr>
        <p:spPr>
          <a:xfrm>
            <a:off x="1752600" y="1371600"/>
            <a:ext cx="4495800" cy="5334000"/>
          </a:xfrm>
        </p:spPr>
        <p:txBody>
          <a:bodyPr>
            <a:normAutofit fontScale="92500"/>
          </a:bodyPr>
          <a:lstStyle/>
          <a:p>
            <a:pPr eaLnBrk="1" hangingPunct="1"/>
            <a:r>
              <a:rPr lang="en-US" altLang="en-US" sz="2400" b="1" dirty="0">
                <a:solidFill>
                  <a:schemeClr val="accent2">
                    <a:lumMod val="50000"/>
                  </a:schemeClr>
                </a:solidFill>
              </a:rPr>
              <a:t>Mucosa:</a:t>
            </a:r>
            <a:r>
              <a:rPr lang="en-US" altLang="en-US" sz="2400" dirty="0">
                <a:solidFill>
                  <a:schemeClr val="accent2">
                    <a:lumMod val="50000"/>
                  </a:schemeClr>
                </a:solidFill>
              </a:rPr>
              <a:t> Stratified squamous  non - keratinized epithelium</a:t>
            </a:r>
          </a:p>
          <a:p>
            <a:pPr eaLnBrk="1" hangingPunct="1"/>
            <a:r>
              <a:rPr lang="en-US" altLang="en-US" sz="2400" b="1" dirty="0">
                <a:solidFill>
                  <a:schemeClr val="accent2">
                    <a:lumMod val="50000"/>
                  </a:schemeClr>
                </a:solidFill>
              </a:rPr>
              <a:t>Submucosa</a:t>
            </a:r>
            <a:r>
              <a:rPr lang="en-US" altLang="en-US" sz="2400" dirty="0">
                <a:solidFill>
                  <a:schemeClr val="accent2">
                    <a:lumMod val="50000"/>
                  </a:schemeClr>
                </a:solidFill>
              </a:rPr>
              <a:t>: contains </a:t>
            </a:r>
            <a:r>
              <a:rPr lang="en-US" altLang="en-US" sz="2400" dirty="0" err="1">
                <a:solidFill>
                  <a:schemeClr val="accent2">
                    <a:lumMod val="50000"/>
                  </a:schemeClr>
                </a:solidFill>
              </a:rPr>
              <a:t>Meissner’s</a:t>
            </a:r>
            <a:r>
              <a:rPr lang="en-US" altLang="en-US" sz="2400" dirty="0">
                <a:solidFill>
                  <a:schemeClr val="accent2">
                    <a:lumMod val="50000"/>
                  </a:schemeClr>
                </a:solidFill>
              </a:rPr>
              <a:t> plexus and </a:t>
            </a:r>
            <a:r>
              <a:rPr lang="en-US" altLang="en-US" sz="2400" dirty="0" err="1">
                <a:solidFill>
                  <a:schemeClr val="accent2">
                    <a:lumMod val="50000"/>
                  </a:schemeClr>
                </a:solidFill>
              </a:rPr>
              <a:t>oesophageal</a:t>
            </a:r>
            <a:r>
              <a:rPr lang="en-US" altLang="en-US" sz="2400" dirty="0">
                <a:solidFill>
                  <a:schemeClr val="accent2">
                    <a:lumMod val="50000"/>
                  </a:schemeClr>
                </a:solidFill>
              </a:rPr>
              <a:t> glands</a:t>
            </a:r>
          </a:p>
          <a:p>
            <a:pPr eaLnBrk="1" hangingPunct="1"/>
            <a:r>
              <a:rPr lang="en-US" altLang="en-US" sz="2400" b="1" dirty="0" err="1">
                <a:solidFill>
                  <a:schemeClr val="accent2">
                    <a:lumMod val="50000"/>
                  </a:schemeClr>
                </a:solidFill>
              </a:rPr>
              <a:t>Muscularis</a:t>
            </a:r>
            <a:r>
              <a:rPr lang="en-US" altLang="en-US" sz="2400" b="1" dirty="0">
                <a:solidFill>
                  <a:schemeClr val="accent2">
                    <a:lumMod val="50000"/>
                  </a:schemeClr>
                </a:solidFill>
              </a:rPr>
              <a:t> </a:t>
            </a:r>
            <a:r>
              <a:rPr lang="en-US" altLang="en-US" sz="2400" b="1" dirty="0" err="1">
                <a:solidFill>
                  <a:schemeClr val="accent2">
                    <a:lumMod val="50000"/>
                  </a:schemeClr>
                </a:solidFill>
              </a:rPr>
              <a:t>externa</a:t>
            </a:r>
            <a:r>
              <a:rPr lang="en-US" altLang="en-US" sz="2400" b="1" dirty="0">
                <a:solidFill>
                  <a:schemeClr val="accent2">
                    <a:lumMod val="50000"/>
                  </a:schemeClr>
                </a:solidFill>
              </a:rPr>
              <a:t>:</a:t>
            </a:r>
          </a:p>
          <a:p>
            <a:pPr eaLnBrk="1" hangingPunct="1">
              <a:buFont typeface="Wingdings 2" panose="05020102010507070707" pitchFamily="18" charset="2"/>
              <a:buNone/>
            </a:pPr>
            <a:r>
              <a:rPr lang="en-US" altLang="en-US" sz="2400" dirty="0">
                <a:solidFill>
                  <a:schemeClr val="accent2">
                    <a:lumMod val="50000"/>
                  </a:schemeClr>
                </a:solidFill>
              </a:rPr>
              <a:t>     Upper one-third: skeletal </a:t>
            </a:r>
            <a:r>
              <a:rPr lang="en-US" altLang="en-US" sz="2400" dirty="0" err="1">
                <a:solidFill>
                  <a:schemeClr val="accent2">
                    <a:lumMod val="50000"/>
                  </a:schemeClr>
                </a:solidFill>
              </a:rPr>
              <a:t>fibres</a:t>
            </a:r>
            <a:endParaRPr lang="en-US" altLang="en-US" sz="2400" dirty="0">
              <a:solidFill>
                <a:schemeClr val="accent2">
                  <a:lumMod val="50000"/>
                </a:schemeClr>
              </a:solidFill>
            </a:endParaRPr>
          </a:p>
          <a:p>
            <a:pPr eaLnBrk="1" hangingPunct="1">
              <a:buFont typeface="Wingdings 2" panose="05020102010507070707" pitchFamily="18" charset="2"/>
              <a:buNone/>
            </a:pPr>
            <a:r>
              <a:rPr lang="en-US" altLang="en-US" sz="2400" dirty="0">
                <a:solidFill>
                  <a:schemeClr val="accent2">
                    <a:lumMod val="50000"/>
                  </a:schemeClr>
                </a:solidFill>
              </a:rPr>
              <a:t>     Middle one-third: mixed </a:t>
            </a:r>
            <a:r>
              <a:rPr lang="en-US" altLang="en-US" sz="2400" dirty="0" err="1">
                <a:solidFill>
                  <a:schemeClr val="accent2">
                    <a:lumMod val="50000"/>
                  </a:schemeClr>
                </a:solidFill>
              </a:rPr>
              <a:t>fibres</a:t>
            </a:r>
            <a:endParaRPr lang="en-US" altLang="en-US" sz="2400" dirty="0">
              <a:solidFill>
                <a:schemeClr val="accent2">
                  <a:lumMod val="50000"/>
                </a:schemeClr>
              </a:solidFill>
            </a:endParaRPr>
          </a:p>
          <a:p>
            <a:pPr eaLnBrk="1" hangingPunct="1">
              <a:buFont typeface="Wingdings 2" panose="05020102010507070707" pitchFamily="18" charset="2"/>
              <a:buNone/>
            </a:pPr>
            <a:r>
              <a:rPr lang="en-US" altLang="en-US" sz="2400" dirty="0">
                <a:solidFill>
                  <a:schemeClr val="accent2">
                    <a:lumMod val="50000"/>
                  </a:schemeClr>
                </a:solidFill>
              </a:rPr>
              <a:t>     Lower one-third:  smooth </a:t>
            </a:r>
            <a:r>
              <a:rPr lang="en-US" altLang="en-US" sz="2400" dirty="0" err="1">
                <a:solidFill>
                  <a:schemeClr val="accent2">
                    <a:lumMod val="50000"/>
                  </a:schemeClr>
                </a:solidFill>
              </a:rPr>
              <a:t>fibres</a:t>
            </a:r>
            <a:r>
              <a:rPr lang="en-US" altLang="en-US" sz="2400" dirty="0">
                <a:solidFill>
                  <a:schemeClr val="accent2">
                    <a:lumMod val="50000"/>
                  </a:schemeClr>
                </a:solidFill>
              </a:rPr>
              <a:t>    </a:t>
            </a:r>
          </a:p>
          <a:p>
            <a:pPr eaLnBrk="1" hangingPunct="1"/>
            <a:r>
              <a:rPr lang="en-US" altLang="en-US" sz="2400" b="1" dirty="0">
                <a:solidFill>
                  <a:schemeClr val="accent2">
                    <a:lumMod val="50000"/>
                  </a:schemeClr>
                </a:solidFill>
              </a:rPr>
              <a:t>Adventitia: </a:t>
            </a:r>
            <a:r>
              <a:rPr lang="en-US" altLang="en-US" sz="2400" dirty="0">
                <a:solidFill>
                  <a:schemeClr val="accent2">
                    <a:lumMod val="50000"/>
                  </a:schemeClr>
                </a:solidFill>
              </a:rPr>
              <a:t>loose areolar connective tissue</a:t>
            </a:r>
          </a:p>
          <a:p>
            <a:pPr eaLnBrk="1" hangingPunct="1">
              <a:buFontTx/>
              <a:buNone/>
            </a:pPr>
            <a:endParaRPr lang="en-US" altLang="en-US" sz="2400" dirty="0">
              <a:latin typeface="Monotype Corsiva" panose="03010101010201010101" pitchFamily="66" charset="0"/>
            </a:endParaRPr>
          </a:p>
        </p:txBody>
      </p:sp>
      <p:pic>
        <p:nvPicPr>
          <p:cNvPr id="11268" name="il_fi" descr="http://legacy.owensboro.kctcs.edu/gcaplan/anat2/histology/esophagus3.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24600" y="1905000"/>
            <a:ext cx="3931508" cy="2938849"/>
          </a:xfrm>
          <a:ln>
            <a:solidFill>
              <a:schemeClr val="tx1"/>
            </a:solidFill>
            <a:miter lim="800000"/>
            <a:headEnd/>
            <a:tailEnd/>
          </a:ln>
        </p:spPr>
      </p:pic>
    </p:spTree>
    <p:extLst>
      <p:ext uri="{BB962C8B-B14F-4D97-AF65-F5344CB8AC3E}">
        <p14:creationId xmlns:p14="http://schemas.microsoft.com/office/powerpoint/2010/main" val="1524631787"/>
      </p:ext>
    </p:extLst>
  </p:cSld>
  <p:clrMapOvr>
    <a:masterClrMapping/>
  </p:clrMapOvr>
  <p:transition>
    <p:pull dir="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828800" y="228600"/>
            <a:ext cx="8458200" cy="838200"/>
          </a:xfrm>
        </p:spPr>
        <p:txBody>
          <a:bodyPr/>
          <a:lstStyle/>
          <a:p>
            <a:pPr eaLnBrk="1" hangingPunct="1"/>
            <a:r>
              <a:rPr lang="en-US" altLang="en-US" sz="4000" b="1" dirty="0" err="1">
                <a:solidFill>
                  <a:schemeClr val="accent2">
                    <a:lumMod val="50000"/>
                  </a:schemeClr>
                </a:solidFill>
              </a:rPr>
              <a:t>Oesophagus</a:t>
            </a:r>
            <a:endParaRPr lang="en-US" altLang="en-US" sz="4000" b="1" dirty="0">
              <a:solidFill>
                <a:schemeClr val="accent2">
                  <a:lumMod val="50000"/>
                </a:schemeClr>
              </a:solidFill>
            </a:endParaRPr>
          </a:p>
        </p:txBody>
      </p:sp>
      <p:pic>
        <p:nvPicPr>
          <p:cNvPr id="12291" name="Picture 4" descr="Pic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4859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456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pPr eaLnBrk="1" hangingPunct="1">
              <a:defRPr/>
            </a:pPr>
            <a:r>
              <a:rPr lang="en-US" b="1" dirty="0" err="1">
                <a:solidFill>
                  <a:schemeClr val="accent2">
                    <a:lumMod val="50000"/>
                  </a:schemeClr>
                </a:solidFill>
              </a:rPr>
              <a:t>Oesophagus</a:t>
            </a:r>
            <a:endParaRPr lang="en-US" b="1" dirty="0">
              <a:solidFill>
                <a:schemeClr val="accent2">
                  <a:lumMod val="50000"/>
                </a:schemeClr>
              </a:solidFill>
            </a:endParaRPr>
          </a:p>
        </p:txBody>
      </p:sp>
      <p:pic>
        <p:nvPicPr>
          <p:cNvPr id="13315" name="Picture 2" descr="http://www.vetmed.vt.edu/education/curriculum/vm8054/Labs/Lab18/IMAGES/ESOPHAGEAL%20MUSC%20MUCOSA%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036638"/>
            <a:ext cx="9067800" cy="582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792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09800" y="304800"/>
            <a:ext cx="7772400" cy="838200"/>
          </a:xfrm>
        </p:spPr>
        <p:txBody>
          <a:bodyPr/>
          <a:lstStyle/>
          <a:p>
            <a:pPr marL="484188"/>
            <a:r>
              <a:rPr lang="en-US" altLang="en-US" b="1" dirty="0">
                <a:solidFill>
                  <a:schemeClr val="accent2">
                    <a:lumMod val="50000"/>
                  </a:schemeClr>
                </a:solidFill>
              </a:rPr>
              <a:t>Stomach</a:t>
            </a:r>
          </a:p>
        </p:txBody>
      </p:sp>
      <p:sp>
        <p:nvSpPr>
          <p:cNvPr id="15363" name="Content Placeholder 2"/>
          <p:cNvSpPr>
            <a:spLocks noGrp="1"/>
          </p:cNvSpPr>
          <p:nvPr>
            <p:ph sz="half" idx="1"/>
          </p:nvPr>
        </p:nvSpPr>
        <p:spPr>
          <a:xfrm>
            <a:off x="1676400" y="1600200"/>
            <a:ext cx="4343400" cy="4876800"/>
          </a:xfrm>
        </p:spPr>
        <p:txBody>
          <a:bodyPr>
            <a:normAutofit fontScale="70000" lnSpcReduction="20000"/>
          </a:bodyPr>
          <a:lstStyle/>
          <a:p>
            <a:pPr eaLnBrk="1" hangingPunct="1"/>
            <a:endParaRPr lang="en-US" altLang="en-US" sz="2600" b="1" dirty="0">
              <a:solidFill>
                <a:schemeClr val="accent2">
                  <a:lumMod val="50000"/>
                </a:schemeClr>
              </a:solidFill>
            </a:endParaRPr>
          </a:p>
          <a:p>
            <a:r>
              <a:rPr lang="en-US" sz="2800" dirty="0"/>
              <a:t>it consists of four parts, two curvatures and receives its blood supply mainly from the </a:t>
            </a:r>
            <a:r>
              <a:rPr lang="en-US" sz="2800" u="sng" dirty="0">
                <a:hlinkClick r:id="rId2"/>
              </a:rPr>
              <a:t>celiac trunk</a:t>
            </a:r>
            <a:r>
              <a:rPr lang="en-US" sz="2800" dirty="0"/>
              <a:t>. Innervation is provided via the </a:t>
            </a:r>
            <a:r>
              <a:rPr lang="en-US" sz="2800" u="sng" dirty="0" err="1">
                <a:hlinkClick r:id="rId3"/>
              </a:rPr>
              <a:t>vagus</a:t>
            </a:r>
            <a:r>
              <a:rPr lang="en-US" sz="2800" u="sng" dirty="0">
                <a:hlinkClick r:id="rId3"/>
              </a:rPr>
              <a:t> nerves</a:t>
            </a:r>
            <a:r>
              <a:rPr lang="en-US" sz="2800" dirty="0"/>
              <a:t> and the </a:t>
            </a:r>
            <a:r>
              <a:rPr lang="en-US" sz="2800" u="sng" dirty="0">
                <a:hlinkClick r:id="rId4"/>
              </a:rPr>
              <a:t>celiac plexus</a:t>
            </a:r>
            <a:r>
              <a:rPr lang="en-US" sz="2800" dirty="0"/>
              <a:t>.</a:t>
            </a:r>
          </a:p>
          <a:p>
            <a:r>
              <a:rPr lang="en-US" altLang="en-US" sz="2600" b="1" dirty="0" err="1">
                <a:solidFill>
                  <a:schemeClr val="accent2">
                    <a:lumMod val="50000"/>
                  </a:schemeClr>
                </a:solidFill>
              </a:rPr>
              <a:t>Mucosa</a:t>
            </a:r>
            <a:r>
              <a:rPr lang="en-US" altLang="en-US" sz="2600" dirty="0" err="1">
                <a:solidFill>
                  <a:schemeClr val="accent2">
                    <a:lumMod val="50000"/>
                  </a:schemeClr>
                </a:solidFill>
              </a:rPr>
              <a:t>:simple</a:t>
            </a:r>
            <a:r>
              <a:rPr lang="en-US" altLang="en-US" sz="2600" dirty="0">
                <a:solidFill>
                  <a:schemeClr val="accent2">
                    <a:lumMod val="50000"/>
                  </a:schemeClr>
                </a:solidFill>
              </a:rPr>
              <a:t> columnar epithelium  and presence of gastric pits.</a:t>
            </a:r>
          </a:p>
          <a:p>
            <a:pPr eaLnBrk="1" hangingPunct="1"/>
            <a:r>
              <a:rPr lang="en-US" altLang="en-US" sz="2600" dirty="0">
                <a:solidFill>
                  <a:schemeClr val="accent2">
                    <a:lumMod val="50000"/>
                  </a:schemeClr>
                </a:solidFill>
              </a:rPr>
              <a:t>Stomach is divided into three histological regions on the basis of nature of glands: </a:t>
            </a:r>
          </a:p>
          <a:p>
            <a:pPr eaLnBrk="1" hangingPunct="1">
              <a:buFont typeface="Wingdings" panose="05000000000000000000" pitchFamily="2" charset="2"/>
              <a:buChar char="Ø"/>
            </a:pPr>
            <a:r>
              <a:rPr lang="en-US" altLang="en-US" sz="2600" dirty="0">
                <a:solidFill>
                  <a:schemeClr val="accent2">
                    <a:lumMod val="50000"/>
                  </a:schemeClr>
                </a:solidFill>
              </a:rPr>
              <a:t>Cardiac region       </a:t>
            </a:r>
          </a:p>
          <a:p>
            <a:pPr eaLnBrk="1" hangingPunct="1">
              <a:buFont typeface="Wingdings" panose="05000000000000000000" pitchFamily="2" charset="2"/>
              <a:buChar char="Ø"/>
            </a:pPr>
            <a:r>
              <a:rPr lang="en-US" altLang="en-US" sz="2600" dirty="0" err="1">
                <a:solidFill>
                  <a:schemeClr val="accent2">
                    <a:lumMod val="50000"/>
                  </a:schemeClr>
                </a:solidFill>
              </a:rPr>
              <a:t>Fundic</a:t>
            </a:r>
            <a:r>
              <a:rPr lang="en-US" altLang="en-US" sz="2600" dirty="0">
                <a:solidFill>
                  <a:schemeClr val="accent2">
                    <a:lumMod val="50000"/>
                  </a:schemeClr>
                </a:solidFill>
              </a:rPr>
              <a:t> region (fundus &amp; body)</a:t>
            </a:r>
          </a:p>
          <a:p>
            <a:pPr eaLnBrk="1" hangingPunct="1">
              <a:buFont typeface="Wingdings" panose="05000000000000000000" pitchFamily="2" charset="2"/>
              <a:buChar char="Ø"/>
            </a:pPr>
            <a:r>
              <a:rPr lang="en-US" altLang="en-US" sz="2600" dirty="0">
                <a:solidFill>
                  <a:schemeClr val="accent2">
                    <a:lumMod val="50000"/>
                  </a:schemeClr>
                </a:solidFill>
              </a:rPr>
              <a:t>Pyloric region</a:t>
            </a:r>
          </a:p>
        </p:txBody>
      </p:sp>
      <p:sp>
        <p:nvSpPr>
          <p:cNvPr id="15364" name="Content Placeholder 4"/>
          <p:cNvSpPr>
            <a:spLocks noGrp="1"/>
          </p:cNvSpPr>
          <p:nvPr>
            <p:ph sz="half" idx="2"/>
          </p:nvPr>
        </p:nvSpPr>
        <p:spPr>
          <a:xfrm>
            <a:off x="8347046" y="5612235"/>
            <a:ext cx="926957" cy="429127"/>
          </a:xfrm>
        </p:spPr>
        <p:txBody>
          <a:bodyPr>
            <a:normAutofit fontScale="70000" lnSpcReduction="20000"/>
          </a:bodyPr>
          <a:lstStyle/>
          <a:p>
            <a:pPr eaLnBrk="1" hangingPunct="1"/>
            <a:endParaRPr lang="en-US" altLang="en-US" dirty="0"/>
          </a:p>
        </p:txBody>
      </p:sp>
      <p:pic>
        <p:nvPicPr>
          <p:cNvPr id="1536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8886" y="1845578"/>
            <a:ext cx="3783226" cy="369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15056"/>
      </p:ext>
    </p:extLst>
  </p:cSld>
  <p:clrMapOvr>
    <a:masterClrMapping/>
  </p:clrMapOvr>
  <p:transition>
    <p:pull dir="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half" idx="1"/>
          </p:nvPr>
        </p:nvSpPr>
        <p:spPr/>
        <p:txBody>
          <a:bodyPr>
            <a:normAutofit fontScale="92500" lnSpcReduction="10000"/>
          </a:bodyPr>
          <a:lstStyle/>
          <a:p>
            <a:r>
              <a:rPr lang="en-US" dirty="0"/>
              <a:t>The stomach is located inside the abdominal cavity in a small area called the bed of the stomach, onto which the stomach lies when the body is in a supine position, or lying face up. It spans several regions of the abdomen, including the epigastric, umbilical, left hypochondriac, and left flank regions. The stomach also has some precise anatomical relations and comes in contact with several neighboring structures.</a:t>
            </a:r>
            <a:endParaRPr lang="en-IN" dirty="0"/>
          </a:p>
        </p:txBody>
      </p:sp>
      <p:sp>
        <p:nvSpPr>
          <p:cNvPr id="4" name="Content Placeholder 3"/>
          <p:cNvSpPr>
            <a:spLocks noGrp="1"/>
          </p:cNvSpPr>
          <p:nvPr>
            <p:ph sz="half" idx="2"/>
          </p:nvPr>
        </p:nvSpPr>
        <p:spPr/>
        <p:txBody>
          <a:bodyPr>
            <a:normAutofit fontScale="92500" lnSpcReduction="10000"/>
          </a:bodyPr>
          <a:lstStyle/>
          <a:p>
            <a:r>
              <a:rPr lang="en-US" dirty="0"/>
              <a:t>The stomach consists of several important anatomical parts. The four main sections of the stomach are the </a:t>
            </a:r>
            <a:r>
              <a:rPr lang="en-US" dirty="0" err="1"/>
              <a:t>cardia</a:t>
            </a:r>
            <a:r>
              <a:rPr lang="en-US" dirty="0"/>
              <a:t>, fundus, body, and pyloric part. As the name implies, the </a:t>
            </a:r>
            <a:r>
              <a:rPr lang="en-US" dirty="0" err="1"/>
              <a:t>cardia</a:t>
            </a:r>
            <a:r>
              <a:rPr lang="en-US" dirty="0"/>
              <a:t> surrounds the cardiac orifice, which is the opening between the esophagus and the stomach. It is the first section that ingested food passes through, representing the inflow part. The fundus is the superior dilation of the stomach, which is located superiorly relative to the horizontal plane of the cardiac orifice. </a:t>
            </a:r>
            <a:endParaRPr lang="en-IN" dirty="0"/>
          </a:p>
        </p:txBody>
      </p:sp>
    </p:spTree>
    <p:extLst>
      <p:ext uri="{BB962C8B-B14F-4D97-AF65-F5344CB8AC3E}">
        <p14:creationId xmlns:p14="http://schemas.microsoft.com/office/powerpoint/2010/main" val="3861509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sz="half" idx="1"/>
          </p:nvPr>
        </p:nvSpPr>
        <p:spPr/>
        <p:txBody>
          <a:bodyPr>
            <a:normAutofit fontScale="92500" lnSpcReduction="20000"/>
          </a:bodyPr>
          <a:lstStyle/>
          <a:p>
            <a:r>
              <a:rPr lang="en-US" dirty="0"/>
              <a:t>Next, we have the corpus, or gastric body, which is the largest part of the organ. Finally, the pyloric part represents the outflow section of the stomach, passing stomach contents into the duodenum. The pylorus is further divided into two distinct areas – the pyloric </a:t>
            </a:r>
            <a:r>
              <a:rPr lang="en-US" dirty="0" err="1"/>
              <a:t>antrum</a:t>
            </a:r>
            <a:r>
              <a:rPr lang="en-US" dirty="0"/>
              <a:t> connected to the stomach and the pyloric canal connected to the duodenum. The contents of the pyloric canal enter into the duodenum via the pyloric orifice, the opening and closing of which are controlled by the pyloric sphincter (pylorus), a circular layer of </a:t>
            </a:r>
            <a:r>
              <a:rPr lang="en-US" u="sng" dirty="0">
                <a:hlinkClick r:id="rId2"/>
              </a:rPr>
              <a:t>smooth muscle</a:t>
            </a:r>
            <a:r>
              <a:rPr lang="en-US" dirty="0"/>
              <a:t>.</a:t>
            </a:r>
            <a:endParaRPr lang="en-IN" dirty="0"/>
          </a:p>
        </p:txBody>
      </p:sp>
      <p:sp>
        <p:nvSpPr>
          <p:cNvPr id="6" name="Content Placeholder 5"/>
          <p:cNvSpPr>
            <a:spLocks noGrp="1"/>
          </p:cNvSpPr>
          <p:nvPr>
            <p:ph sz="half" idx="2"/>
          </p:nvPr>
        </p:nvSpPr>
        <p:spPr/>
        <p:txBody>
          <a:bodyPr>
            <a:normAutofit fontScale="92500" lnSpcReduction="20000"/>
          </a:bodyPr>
          <a:lstStyle/>
          <a:p>
            <a:r>
              <a:rPr lang="en-US" dirty="0"/>
              <a:t>As you might notice in the stomach diagram illustrated above, the organ has a characteristic J-shape created by two unequal curvatures. The longer and convex curvature located on the left of the stomach is called the greater curvature, this starts from the cardiac notch that is formed between the esophageal border and fundus. In contrast, the shorter concave curvature found to the right is the lesser curvature. The latter contains a small notch called the angular </a:t>
            </a:r>
            <a:r>
              <a:rPr lang="en-US" dirty="0" err="1"/>
              <a:t>incisure</a:t>
            </a:r>
            <a:r>
              <a:rPr lang="en-US" dirty="0"/>
              <a:t> which marks the line of intersection between the body and pyloric part of the stomach.</a:t>
            </a:r>
            <a:endParaRPr lang="en-IN" dirty="0"/>
          </a:p>
        </p:txBody>
      </p:sp>
    </p:spTree>
    <p:extLst>
      <p:ext uri="{BB962C8B-B14F-4D97-AF65-F5344CB8AC3E}">
        <p14:creationId xmlns:p14="http://schemas.microsoft.com/office/powerpoint/2010/main" val="262020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4" name="Content Placeholder 3"/>
          <p:cNvSpPr>
            <a:spLocks noGrp="1"/>
          </p:cNvSpPr>
          <p:nvPr>
            <p:ph sz="half" idx="2"/>
          </p:nvPr>
        </p:nvSpPr>
        <p:spPr/>
        <p:txBody>
          <a:bodyPr/>
          <a:lstStyle/>
          <a:p>
            <a:endParaRPr lang="en-IN"/>
          </a:p>
        </p:txBody>
      </p:sp>
      <p:pic>
        <p:nvPicPr>
          <p:cNvPr id="5" name="Picture 2" descr="Anatomy of the stomach - anterior view"/>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77863" y="2762727"/>
            <a:ext cx="4183062" cy="2677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559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Stomach (cardiac region)</a:t>
            </a:r>
            <a:endParaRPr lang="en-IN" dirty="0"/>
          </a:p>
        </p:txBody>
      </p:sp>
      <p:sp>
        <p:nvSpPr>
          <p:cNvPr id="5" name="Content Placeholder 3"/>
          <p:cNvSpPr txBox="1">
            <a:spLocks/>
          </p:cNvSpPr>
          <p:nvPr/>
        </p:nvSpPr>
        <p:spPr>
          <a:xfrm>
            <a:off x="677334" y="2586683"/>
            <a:ext cx="4495800" cy="51816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US" altLang="en-US" sz="1800" b="1"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Mucosa: </a:t>
            </a:r>
            <a:r>
              <a:rPr kumimoji="0" lang="en-US" altLang="en-US" sz="1800" b="0"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simple columnar with oval nuclei, mucous secreting cardiac glands in lamina </a:t>
            </a:r>
            <a:r>
              <a:rPr kumimoji="0" lang="en-US" altLang="en-US" sz="1800" b="0" i="0" u="none" strike="noStrike" kern="1200" cap="none" spc="0" normalizeH="0" baseline="0" noProof="0" dirty="0" err="1">
                <a:ln>
                  <a:noFill/>
                </a:ln>
                <a:solidFill>
                  <a:srgbClr val="54A021">
                    <a:lumMod val="50000"/>
                  </a:srgbClr>
                </a:solidFill>
                <a:effectLst/>
                <a:uLnTx/>
                <a:uFillTx/>
                <a:latin typeface="Trebuchet MS" panose="020B0603020202020204"/>
                <a:ea typeface="+mn-ea"/>
                <a:cs typeface="+mn-cs"/>
              </a:rPr>
              <a:t>propria</a:t>
            </a:r>
            <a:r>
              <a:rPr kumimoji="0" lang="en-US" altLang="en-US" sz="1800" b="0"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US" altLang="en-US" sz="1800" b="1"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Submucosa: </a:t>
            </a:r>
            <a:r>
              <a:rPr kumimoji="0" lang="en-US" altLang="en-US" sz="1800" b="0"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connective tissue.</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US" altLang="en-US" sz="1800" b="1"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Muscle layer: </a:t>
            </a:r>
            <a:r>
              <a:rPr kumimoji="0" lang="en-US" altLang="en-US" sz="1800" b="0"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inner  circular, outer longitudinal.</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US" altLang="en-US" sz="1800" b="1"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Serosa: </a:t>
            </a:r>
            <a:r>
              <a:rPr kumimoji="0" lang="en-US" altLang="en-US" sz="1800" b="0"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rPr>
              <a:t>simple squamous epithelium.</a:t>
            </a:r>
            <a:endParaRPr kumimoji="0" lang="en-US" altLang="en-US" sz="1800" b="1"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endParaRPr kumimoji="0" lang="en-US" altLang="en-US" sz="1800" b="1" i="0" u="none" strike="noStrike" kern="1200" cap="none" spc="0" normalizeH="0" baseline="0" noProof="0" dirty="0">
              <a:ln>
                <a:noFill/>
              </a:ln>
              <a:solidFill>
                <a:srgbClr val="54A021">
                  <a:lumMod val="50000"/>
                </a:srgbClr>
              </a:solidFill>
              <a:effectLst/>
              <a:uLnTx/>
              <a:uFillTx/>
              <a:latin typeface="Trebuchet MS" panose="020B0603020202020204"/>
              <a:ea typeface="+mn-ea"/>
              <a:cs typeface="+mn-cs"/>
            </a:endParaRPr>
          </a:p>
        </p:txBody>
      </p:sp>
      <p:pic>
        <p:nvPicPr>
          <p:cNvPr id="6" name="Picture 2" descr="http://www.vetmed.vt.edu/education/curriculum/vm8054/Labs/Lab18/IMAGES/CARDIAC%20STOMACH%20LOW.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52374" y="2207743"/>
            <a:ext cx="3315891" cy="2693773"/>
          </a:xfrm>
        </p:spPr>
      </p:pic>
      <p:pic>
        <p:nvPicPr>
          <p:cNvPr id="6146" name="Picture 2" descr="Gastric gland. Stain: H&amp;E. High magnif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9296" y="4927367"/>
            <a:ext cx="3270422" cy="2093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463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title"/>
          </p:nvPr>
        </p:nvSpPr>
        <p:spPr>
          <a:xfrm>
            <a:off x="2286000" y="0"/>
            <a:ext cx="7772400" cy="1143000"/>
          </a:xfrm>
        </p:spPr>
        <p:txBody>
          <a:bodyPr/>
          <a:lstStyle/>
          <a:p>
            <a:r>
              <a:rPr lang="en-US" altLang="en-US" sz="4000" b="1" dirty="0">
                <a:solidFill>
                  <a:schemeClr val="accent2">
                    <a:lumMod val="50000"/>
                  </a:schemeClr>
                </a:solidFill>
              </a:rPr>
              <a:t>Stomach (</a:t>
            </a:r>
            <a:r>
              <a:rPr lang="en-US" altLang="en-US" sz="4000" b="1" dirty="0" err="1">
                <a:solidFill>
                  <a:schemeClr val="accent2">
                    <a:lumMod val="50000"/>
                  </a:schemeClr>
                </a:solidFill>
              </a:rPr>
              <a:t>Fundic</a:t>
            </a:r>
            <a:r>
              <a:rPr lang="en-US" altLang="en-US" sz="4000" b="1" dirty="0">
                <a:solidFill>
                  <a:schemeClr val="accent2">
                    <a:lumMod val="50000"/>
                  </a:schemeClr>
                </a:solidFill>
              </a:rPr>
              <a:t> Region)</a:t>
            </a:r>
          </a:p>
        </p:txBody>
      </p:sp>
      <p:sp>
        <p:nvSpPr>
          <p:cNvPr id="17411" name="Content Placeholder 3"/>
          <p:cNvSpPr>
            <a:spLocks noGrp="1"/>
          </p:cNvSpPr>
          <p:nvPr>
            <p:ph sz="half" idx="1"/>
          </p:nvPr>
        </p:nvSpPr>
        <p:spPr>
          <a:xfrm>
            <a:off x="1828800" y="1219200"/>
            <a:ext cx="4495800" cy="5181600"/>
          </a:xfrm>
        </p:spPr>
        <p:txBody>
          <a:bodyPr/>
          <a:lstStyle/>
          <a:p>
            <a:endParaRPr lang="en-US" altLang="en-US" b="1" dirty="0">
              <a:solidFill>
                <a:srgbClr val="FFFF99"/>
              </a:solidFill>
            </a:endParaRPr>
          </a:p>
          <a:p>
            <a:endParaRPr lang="en-US" altLang="en-US" b="1" dirty="0">
              <a:solidFill>
                <a:srgbClr val="FFFF99"/>
              </a:solidFill>
            </a:endParaRPr>
          </a:p>
          <a:p>
            <a:r>
              <a:rPr lang="en-US" altLang="en-US" b="1" dirty="0">
                <a:solidFill>
                  <a:schemeClr val="accent2">
                    <a:lumMod val="50000"/>
                  </a:schemeClr>
                </a:solidFill>
              </a:rPr>
              <a:t>Mucosa: </a:t>
            </a:r>
            <a:r>
              <a:rPr lang="en-US" altLang="en-US" dirty="0">
                <a:solidFill>
                  <a:schemeClr val="accent2">
                    <a:lumMod val="50000"/>
                  </a:schemeClr>
                </a:solidFill>
              </a:rPr>
              <a:t>simple columnar with oval nuclei, presence of gastric glands in lamina </a:t>
            </a:r>
            <a:r>
              <a:rPr lang="en-US" altLang="en-US" dirty="0" err="1">
                <a:solidFill>
                  <a:schemeClr val="accent2">
                    <a:lumMod val="50000"/>
                  </a:schemeClr>
                </a:solidFill>
              </a:rPr>
              <a:t>propria</a:t>
            </a:r>
            <a:r>
              <a:rPr lang="en-US" altLang="en-US" dirty="0">
                <a:solidFill>
                  <a:schemeClr val="accent2">
                    <a:lumMod val="50000"/>
                  </a:schemeClr>
                </a:solidFill>
              </a:rPr>
              <a:t>.</a:t>
            </a:r>
          </a:p>
        </p:txBody>
      </p:sp>
      <p:pic>
        <p:nvPicPr>
          <p:cNvPr id="17412" name="Picture 2" descr="http://www.vetmed.vt.edu/education/curriculum/vm8054/Labs/Lab18/IMAGES/FUNDIC%20STOMACH%20COMPOSITE%20SMALL.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r="50322"/>
          <a:stretch>
            <a:fillRect/>
          </a:stretch>
        </p:blipFill>
        <p:spPr>
          <a:xfrm>
            <a:off x="6477000" y="2133602"/>
            <a:ext cx="3293076" cy="2479412"/>
          </a:xfrm>
        </p:spPr>
      </p:pic>
    </p:spTree>
    <p:extLst>
      <p:ext uri="{BB962C8B-B14F-4D97-AF65-F5344CB8AC3E}">
        <p14:creationId xmlns:p14="http://schemas.microsoft.com/office/powerpoint/2010/main" val="2828986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title"/>
          </p:nvPr>
        </p:nvSpPr>
        <p:spPr>
          <a:xfrm>
            <a:off x="2286000" y="152400"/>
            <a:ext cx="7772400" cy="1143000"/>
          </a:xfrm>
        </p:spPr>
        <p:txBody>
          <a:bodyPr/>
          <a:lstStyle/>
          <a:p>
            <a:r>
              <a:rPr lang="en-US" altLang="en-US" b="1" dirty="0">
                <a:solidFill>
                  <a:schemeClr val="accent2">
                    <a:lumMod val="50000"/>
                  </a:schemeClr>
                </a:solidFill>
              </a:rPr>
              <a:t>Stomach (</a:t>
            </a:r>
            <a:r>
              <a:rPr lang="en-US" altLang="en-US" b="1" dirty="0" err="1">
                <a:solidFill>
                  <a:schemeClr val="accent2">
                    <a:lumMod val="50000"/>
                  </a:schemeClr>
                </a:solidFill>
              </a:rPr>
              <a:t>Fundic</a:t>
            </a:r>
            <a:r>
              <a:rPr lang="en-US" altLang="en-US" b="1" dirty="0">
                <a:solidFill>
                  <a:schemeClr val="accent2">
                    <a:lumMod val="50000"/>
                  </a:schemeClr>
                </a:solidFill>
              </a:rPr>
              <a:t> Region</a:t>
            </a:r>
            <a:r>
              <a:rPr lang="en-US" altLang="en-US" b="1" dirty="0">
                <a:solidFill>
                  <a:srgbClr val="FFFF99"/>
                </a:solidFill>
              </a:rPr>
              <a:t>)</a:t>
            </a:r>
            <a:endParaRPr lang="en-US" altLang="en-US" dirty="0"/>
          </a:p>
        </p:txBody>
      </p:sp>
      <p:sp>
        <p:nvSpPr>
          <p:cNvPr id="18435" name="Content Placeholder 2"/>
          <p:cNvSpPr>
            <a:spLocks noGrp="1"/>
          </p:cNvSpPr>
          <p:nvPr>
            <p:ph sz="half" idx="1"/>
          </p:nvPr>
        </p:nvSpPr>
        <p:spPr>
          <a:xfrm>
            <a:off x="1676400" y="1981200"/>
            <a:ext cx="4724400" cy="4114800"/>
          </a:xfrm>
        </p:spPr>
        <p:txBody>
          <a:bodyPr/>
          <a:lstStyle/>
          <a:p>
            <a:pPr eaLnBrk="1" hangingPunct="1">
              <a:buFontTx/>
              <a:buNone/>
            </a:pPr>
            <a:r>
              <a:rPr lang="en-US" altLang="en-US" sz="3200" dirty="0">
                <a:latin typeface="Monotype Corsiva" panose="03010101010201010101" pitchFamily="66" charset="0"/>
              </a:rPr>
              <a:t>    </a:t>
            </a:r>
            <a:r>
              <a:rPr lang="en-US" altLang="en-US" sz="3200" b="1" dirty="0">
                <a:solidFill>
                  <a:schemeClr val="accent2">
                    <a:lumMod val="50000"/>
                  </a:schemeClr>
                </a:solidFill>
              </a:rPr>
              <a:t>Cells of </a:t>
            </a:r>
            <a:r>
              <a:rPr lang="en-US" altLang="en-US" sz="3200" b="1" dirty="0" err="1">
                <a:solidFill>
                  <a:schemeClr val="accent2">
                    <a:lumMod val="50000"/>
                  </a:schemeClr>
                </a:solidFill>
              </a:rPr>
              <a:t>fundic</a:t>
            </a:r>
            <a:r>
              <a:rPr lang="en-US" altLang="en-US" sz="3200" b="1" dirty="0">
                <a:solidFill>
                  <a:schemeClr val="accent2">
                    <a:lumMod val="50000"/>
                  </a:schemeClr>
                </a:solidFill>
              </a:rPr>
              <a:t> region:</a:t>
            </a:r>
          </a:p>
          <a:p>
            <a:pPr eaLnBrk="1" hangingPunct="1"/>
            <a:r>
              <a:rPr lang="en-US" altLang="en-US" dirty="0">
                <a:solidFill>
                  <a:schemeClr val="accent2">
                    <a:lumMod val="50000"/>
                  </a:schemeClr>
                </a:solidFill>
              </a:rPr>
              <a:t>Mucous neck cells</a:t>
            </a:r>
          </a:p>
          <a:p>
            <a:pPr eaLnBrk="1" hangingPunct="1"/>
            <a:r>
              <a:rPr lang="en-US" altLang="en-US" dirty="0">
                <a:solidFill>
                  <a:schemeClr val="accent2">
                    <a:lumMod val="50000"/>
                  </a:schemeClr>
                </a:solidFill>
              </a:rPr>
              <a:t>Parietal (oxyntic) cells</a:t>
            </a:r>
          </a:p>
          <a:p>
            <a:pPr eaLnBrk="1" hangingPunct="1"/>
            <a:r>
              <a:rPr lang="en-US" altLang="en-US" dirty="0">
                <a:solidFill>
                  <a:schemeClr val="accent2">
                    <a:lumMod val="50000"/>
                  </a:schemeClr>
                </a:solidFill>
              </a:rPr>
              <a:t>Chief (peptic/zymogen) cells</a:t>
            </a:r>
          </a:p>
          <a:p>
            <a:pPr eaLnBrk="1" hangingPunct="1"/>
            <a:r>
              <a:rPr lang="en-US" altLang="en-US" dirty="0" err="1">
                <a:solidFill>
                  <a:schemeClr val="accent2">
                    <a:lumMod val="50000"/>
                  </a:schemeClr>
                </a:solidFill>
              </a:rPr>
              <a:t>Enteroendocrine</a:t>
            </a:r>
            <a:r>
              <a:rPr lang="en-US" altLang="en-US" dirty="0">
                <a:solidFill>
                  <a:schemeClr val="accent2">
                    <a:lumMod val="50000"/>
                  </a:schemeClr>
                </a:solidFill>
              </a:rPr>
              <a:t> cells</a:t>
            </a:r>
          </a:p>
          <a:p>
            <a:pPr eaLnBrk="1" hangingPunct="1"/>
            <a:r>
              <a:rPr lang="en-US" altLang="en-US" dirty="0">
                <a:solidFill>
                  <a:schemeClr val="accent2">
                    <a:lumMod val="50000"/>
                  </a:schemeClr>
                </a:solidFill>
              </a:rPr>
              <a:t>Undifferentiated cells</a:t>
            </a:r>
          </a:p>
        </p:txBody>
      </p:sp>
      <p:pic>
        <p:nvPicPr>
          <p:cNvPr id="18436" name="Picture 3" descr="http://www.lab.anhb.uwa.edu.au/mb140/CorePages/GIT/images/sto100p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600200"/>
            <a:ext cx="3352800" cy="2101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37" name="Picture 2" descr="http://www.vetmed.vt.edu/education/curriculum/vm8054/Labs/Lab18/IMAGES/FUNDIC%20STOMACH%20CELLS.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477000" y="3962400"/>
            <a:ext cx="3405188" cy="2560638"/>
          </a:xfrm>
        </p:spPr>
      </p:pic>
    </p:spTree>
    <p:extLst>
      <p:ext uri="{BB962C8B-B14F-4D97-AF65-F5344CB8AC3E}">
        <p14:creationId xmlns:p14="http://schemas.microsoft.com/office/powerpoint/2010/main" val="124247827"/>
      </p:ext>
    </p:extLst>
  </p:cSld>
  <p:clrMapOvr>
    <a:masterClrMapping/>
  </p:clrMapOvr>
  <p:transition>
    <p:pull dir="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09800" y="152400"/>
            <a:ext cx="7772400" cy="1143000"/>
          </a:xfrm>
        </p:spPr>
        <p:txBody>
          <a:bodyPr/>
          <a:lstStyle/>
          <a:p>
            <a:r>
              <a:rPr lang="en-US" altLang="en-US" b="1" dirty="0">
                <a:solidFill>
                  <a:schemeClr val="accent2">
                    <a:lumMod val="50000"/>
                  </a:schemeClr>
                </a:solidFill>
              </a:rPr>
              <a:t>Cells of </a:t>
            </a:r>
            <a:r>
              <a:rPr lang="en-US" altLang="en-US" b="1" dirty="0" err="1">
                <a:solidFill>
                  <a:schemeClr val="accent2">
                    <a:lumMod val="50000"/>
                  </a:schemeClr>
                </a:solidFill>
              </a:rPr>
              <a:t>fundic</a:t>
            </a:r>
            <a:r>
              <a:rPr lang="en-US" altLang="en-US" b="1" dirty="0">
                <a:solidFill>
                  <a:schemeClr val="accent2">
                    <a:lumMod val="50000"/>
                  </a:schemeClr>
                </a:solidFill>
              </a:rPr>
              <a:t> region</a:t>
            </a:r>
            <a:endParaRPr lang="en-US" altLang="en-US" dirty="0">
              <a:solidFill>
                <a:schemeClr val="accent2">
                  <a:lumMod val="50000"/>
                </a:schemeClr>
              </a:solidFill>
            </a:endParaRPr>
          </a:p>
        </p:txBody>
      </p:sp>
      <p:pic>
        <p:nvPicPr>
          <p:cNvPr id="19459" name="Picture 5" descr="17-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52764" y="1371601"/>
            <a:ext cx="5938837" cy="5203825"/>
          </a:xfrm>
          <a:noFill/>
        </p:spPr>
      </p:pic>
    </p:spTree>
    <p:extLst>
      <p:ext uri="{BB962C8B-B14F-4D97-AF65-F5344CB8AC3E}">
        <p14:creationId xmlns:p14="http://schemas.microsoft.com/office/powerpoint/2010/main" val="3379941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4"/>
          <p:cNvSpPr>
            <a:spLocks noGrp="1"/>
          </p:cNvSpPr>
          <p:nvPr>
            <p:ph type="title"/>
          </p:nvPr>
        </p:nvSpPr>
        <p:spPr>
          <a:xfrm>
            <a:off x="2286000" y="228600"/>
            <a:ext cx="7772400" cy="1143000"/>
          </a:xfrm>
        </p:spPr>
        <p:txBody>
          <a:bodyPr/>
          <a:lstStyle/>
          <a:p>
            <a:r>
              <a:rPr lang="en-US" altLang="en-US" b="1" dirty="0">
                <a:solidFill>
                  <a:schemeClr val="accent2">
                    <a:lumMod val="50000"/>
                  </a:schemeClr>
                </a:solidFill>
              </a:rPr>
              <a:t>Stomach (</a:t>
            </a:r>
            <a:r>
              <a:rPr lang="en-US" altLang="en-US" b="1" dirty="0" err="1">
                <a:solidFill>
                  <a:schemeClr val="accent2">
                    <a:lumMod val="50000"/>
                  </a:schemeClr>
                </a:solidFill>
              </a:rPr>
              <a:t>Fundic</a:t>
            </a:r>
            <a:r>
              <a:rPr lang="en-US" altLang="en-US" b="1" dirty="0">
                <a:solidFill>
                  <a:schemeClr val="accent2">
                    <a:lumMod val="50000"/>
                  </a:schemeClr>
                </a:solidFill>
              </a:rPr>
              <a:t> Region)</a:t>
            </a:r>
            <a:endParaRPr lang="en-US" altLang="en-US" dirty="0">
              <a:solidFill>
                <a:schemeClr val="accent2">
                  <a:lumMod val="50000"/>
                </a:schemeClr>
              </a:solidFill>
            </a:endParaRPr>
          </a:p>
        </p:txBody>
      </p:sp>
      <p:sp>
        <p:nvSpPr>
          <p:cNvPr id="21507" name="Content Placeholder 2"/>
          <p:cNvSpPr>
            <a:spLocks noGrp="1"/>
          </p:cNvSpPr>
          <p:nvPr>
            <p:ph sz="half" idx="1"/>
          </p:nvPr>
        </p:nvSpPr>
        <p:spPr>
          <a:xfrm>
            <a:off x="1752600" y="1447800"/>
            <a:ext cx="4800600" cy="5029200"/>
          </a:xfrm>
        </p:spPr>
        <p:txBody>
          <a:bodyPr>
            <a:normAutofit fontScale="92500" lnSpcReduction="10000"/>
          </a:bodyPr>
          <a:lstStyle/>
          <a:p>
            <a:pPr eaLnBrk="1" hangingPunct="1"/>
            <a:r>
              <a:rPr lang="en-US" altLang="en-US" sz="2600" b="1" dirty="0">
                <a:solidFill>
                  <a:schemeClr val="accent2">
                    <a:lumMod val="50000"/>
                  </a:schemeClr>
                </a:solidFill>
              </a:rPr>
              <a:t>Submucosa: </a:t>
            </a:r>
            <a:r>
              <a:rPr lang="en-US" altLang="en-US" sz="2600" dirty="0">
                <a:solidFill>
                  <a:schemeClr val="accent2">
                    <a:lumMod val="50000"/>
                  </a:schemeClr>
                </a:solidFill>
              </a:rPr>
              <a:t>contains blood vessels, </a:t>
            </a:r>
            <a:r>
              <a:rPr lang="en-US" altLang="en-US" sz="2600" dirty="0" err="1">
                <a:solidFill>
                  <a:schemeClr val="accent2">
                    <a:lumMod val="50000"/>
                  </a:schemeClr>
                </a:solidFill>
              </a:rPr>
              <a:t>lymphatics</a:t>
            </a:r>
            <a:r>
              <a:rPr lang="en-US" altLang="en-US" sz="2600" dirty="0">
                <a:solidFill>
                  <a:schemeClr val="accent2">
                    <a:lumMod val="50000"/>
                  </a:schemeClr>
                </a:solidFill>
              </a:rPr>
              <a:t> and </a:t>
            </a:r>
            <a:r>
              <a:rPr lang="en-US" altLang="en-US" sz="2600" dirty="0" err="1">
                <a:solidFill>
                  <a:schemeClr val="accent2">
                    <a:lumMod val="50000"/>
                  </a:schemeClr>
                </a:solidFill>
              </a:rPr>
              <a:t>Meissner’s</a:t>
            </a:r>
            <a:r>
              <a:rPr lang="en-US" altLang="en-US" sz="2600" dirty="0">
                <a:solidFill>
                  <a:schemeClr val="accent2">
                    <a:lumMod val="50000"/>
                  </a:schemeClr>
                </a:solidFill>
              </a:rPr>
              <a:t> plexus. </a:t>
            </a:r>
          </a:p>
          <a:p>
            <a:pPr eaLnBrk="1" hangingPunct="1"/>
            <a:r>
              <a:rPr lang="en-US" altLang="en-US" sz="2600" b="1" dirty="0" err="1">
                <a:solidFill>
                  <a:schemeClr val="accent2">
                    <a:lumMod val="50000"/>
                  </a:schemeClr>
                </a:solidFill>
              </a:rPr>
              <a:t>Muscularis</a:t>
            </a:r>
            <a:r>
              <a:rPr lang="en-US" altLang="en-US" sz="2600" b="1" dirty="0">
                <a:solidFill>
                  <a:schemeClr val="accent2">
                    <a:lumMod val="50000"/>
                  </a:schemeClr>
                </a:solidFill>
              </a:rPr>
              <a:t> </a:t>
            </a:r>
            <a:r>
              <a:rPr lang="en-US" altLang="en-US" sz="2600" b="1" dirty="0" err="1">
                <a:solidFill>
                  <a:schemeClr val="accent2">
                    <a:lumMod val="50000"/>
                  </a:schemeClr>
                </a:solidFill>
              </a:rPr>
              <a:t>Externa</a:t>
            </a:r>
            <a:r>
              <a:rPr lang="en-US" altLang="en-US" sz="2600" dirty="0">
                <a:solidFill>
                  <a:schemeClr val="accent2">
                    <a:lumMod val="50000"/>
                  </a:schemeClr>
                </a:solidFill>
              </a:rPr>
              <a:t>: an inner oblique (absent in pylorus), middle circular and outer longitudinal layer.</a:t>
            </a:r>
          </a:p>
          <a:p>
            <a:pPr eaLnBrk="1" hangingPunct="1"/>
            <a:r>
              <a:rPr lang="en-US" altLang="en-US" sz="2600" b="1" dirty="0">
                <a:solidFill>
                  <a:schemeClr val="accent2">
                    <a:lumMod val="50000"/>
                  </a:schemeClr>
                </a:solidFill>
              </a:rPr>
              <a:t>Serosa</a:t>
            </a:r>
            <a:r>
              <a:rPr lang="en-US" altLang="en-US" sz="2600" dirty="0">
                <a:solidFill>
                  <a:schemeClr val="accent2">
                    <a:lumMod val="50000"/>
                  </a:schemeClr>
                </a:solidFill>
              </a:rPr>
              <a:t>:</a:t>
            </a:r>
            <a:r>
              <a:rPr lang="en-US" altLang="en-US" sz="2600" b="1" dirty="0">
                <a:solidFill>
                  <a:schemeClr val="accent2">
                    <a:lumMod val="50000"/>
                  </a:schemeClr>
                </a:solidFill>
              </a:rPr>
              <a:t> </a:t>
            </a:r>
            <a:r>
              <a:rPr lang="en-US" altLang="en-US" sz="2600" dirty="0">
                <a:solidFill>
                  <a:schemeClr val="accent2">
                    <a:lumMod val="50000"/>
                  </a:schemeClr>
                </a:solidFill>
              </a:rPr>
              <a:t>consist of surface layer of flattened </a:t>
            </a:r>
            <a:r>
              <a:rPr lang="en-US" altLang="en-US" sz="2600" dirty="0" err="1">
                <a:solidFill>
                  <a:schemeClr val="accent2">
                    <a:lumMod val="50000"/>
                  </a:schemeClr>
                </a:solidFill>
              </a:rPr>
              <a:t>mesothelial</a:t>
            </a:r>
            <a:r>
              <a:rPr lang="en-US" altLang="en-US" sz="2600" dirty="0">
                <a:solidFill>
                  <a:schemeClr val="accent2">
                    <a:lumMod val="50000"/>
                  </a:schemeClr>
                </a:solidFill>
              </a:rPr>
              <a:t> cells resting on a thin layer of loose connective tissue with blood vessels and </a:t>
            </a:r>
            <a:r>
              <a:rPr lang="en-US" altLang="en-US" sz="2600" dirty="0" err="1">
                <a:solidFill>
                  <a:schemeClr val="accent2">
                    <a:lumMod val="50000"/>
                  </a:schemeClr>
                </a:solidFill>
              </a:rPr>
              <a:t>lymphatics</a:t>
            </a:r>
            <a:r>
              <a:rPr lang="en-US" altLang="en-US" sz="2600" dirty="0">
                <a:solidFill>
                  <a:schemeClr val="accent2">
                    <a:lumMod val="50000"/>
                  </a:schemeClr>
                </a:solidFill>
              </a:rPr>
              <a:t>. </a:t>
            </a:r>
          </a:p>
          <a:p>
            <a:pPr eaLnBrk="1" hangingPunct="1">
              <a:buFontTx/>
              <a:buNone/>
            </a:pPr>
            <a:r>
              <a:rPr lang="en-US" altLang="en-US" sz="2600" b="1" dirty="0"/>
              <a:t>   </a:t>
            </a:r>
            <a:endParaRPr lang="en-US" altLang="en-US" sz="2600" dirty="0">
              <a:latin typeface="Monotype Corsiva" panose="03010101010201010101" pitchFamily="66" charset="0"/>
            </a:endParaRPr>
          </a:p>
          <a:p>
            <a:pPr eaLnBrk="1" hangingPunct="1"/>
            <a:endParaRPr lang="en-US" altLang="en-US" sz="2400" dirty="0">
              <a:latin typeface="Monotype Corsiva" panose="03010101010201010101" pitchFamily="66" charset="0"/>
            </a:endParaRPr>
          </a:p>
          <a:p>
            <a:pPr eaLnBrk="1" hangingPunct="1"/>
            <a:endParaRPr lang="en-US" altLang="en-US" sz="2400" dirty="0">
              <a:latin typeface="Monotype Corsiva" panose="03010101010201010101" pitchFamily="66" charset="0"/>
            </a:endParaRPr>
          </a:p>
        </p:txBody>
      </p:sp>
      <p:pic>
        <p:nvPicPr>
          <p:cNvPr id="21508" name="Content Placeholder 9" descr="http://www.lab.anhb.uwa.edu.au/mb140/CorePages/GIT/images/sto12he.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58000" y="1701800"/>
            <a:ext cx="3429000" cy="4572000"/>
          </a:xfrm>
          <a:noFill/>
          <a:ln>
            <a:solidFill>
              <a:schemeClr val="tx1"/>
            </a:solidFill>
            <a:miter lim="800000"/>
            <a:headEnd/>
            <a:tailEnd/>
          </a:ln>
        </p:spPr>
      </p:pic>
    </p:spTree>
    <p:extLst>
      <p:ext uri="{BB962C8B-B14F-4D97-AF65-F5344CB8AC3E}">
        <p14:creationId xmlns:p14="http://schemas.microsoft.com/office/powerpoint/2010/main" val="231333716"/>
      </p:ext>
    </p:extLst>
  </p:cSld>
  <p:clrMapOvr>
    <a:masterClrMapping/>
  </p:clrMapOvr>
  <p:transition>
    <p:pull dir="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a:xfrm>
            <a:off x="2286000" y="228600"/>
            <a:ext cx="7772400" cy="1143000"/>
          </a:xfrm>
        </p:spPr>
        <p:txBody>
          <a:bodyPr/>
          <a:lstStyle/>
          <a:p>
            <a:r>
              <a:rPr lang="en-US" altLang="en-US" b="1" dirty="0">
                <a:solidFill>
                  <a:schemeClr val="accent2">
                    <a:lumMod val="50000"/>
                  </a:schemeClr>
                </a:solidFill>
              </a:rPr>
              <a:t>Stomach (Pyloric Region)</a:t>
            </a:r>
            <a:endParaRPr lang="en-US" altLang="en-US" dirty="0">
              <a:solidFill>
                <a:schemeClr val="accent2">
                  <a:lumMod val="50000"/>
                </a:schemeClr>
              </a:solidFill>
            </a:endParaRPr>
          </a:p>
        </p:txBody>
      </p:sp>
      <p:sp>
        <p:nvSpPr>
          <p:cNvPr id="22531" name="Content Placeholder 2"/>
          <p:cNvSpPr>
            <a:spLocks noGrp="1"/>
          </p:cNvSpPr>
          <p:nvPr>
            <p:ph sz="half" idx="1"/>
          </p:nvPr>
        </p:nvSpPr>
        <p:spPr>
          <a:xfrm>
            <a:off x="1752600" y="1676400"/>
            <a:ext cx="4495800" cy="4419600"/>
          </a:xfrm>
        </p:spPr>
        <p:txBody>
          <a:bodyPr>
            <a:normAutofit fontScale="92500" lnSpcReduction="10000"/>
          </a:bodyPr>
          <a:lstStyle/>
          <a:p>
            <a:pPr eaLnBrk="1" hangingPunct="1"/>
            <a:r>
              <a:rPr lang="en-US" altLang="en-US" sz="2600" b="1" dirty="0">
                <a:solidFill>
                  <a:schemeClr val="accent2">
                    <a:lumMod val="50000"/>
                  </a:schemeClr>
                </a:solidFill>
              </a:rPr>
              <a:t>Mucosa</a:t>
            </a:r>
            <a:r>
              <a:rPr lang="en-US" altLang="en-US" sz="2600" dirty="0">
                <a:solidFill>
                  <a:schemeClr val="accent2">
                    <a:lumMod val="50000"/>
                  </a:schemeClr>
                </a:solidFill>
              </a:rPr>
              <a:t>: pyloric glands in lamina </a:t>
            </a:r>
            <a:r>
              <a:rPr lang="en-US" altLang="en-US" sz="2600" dirty="0" err="1">
                <a:solidFill>
                  <a:schemeClr val="accent2">
                    <a:lumMod val="50000"/>
                  </a:schemeClr>
                </a:solidFill>
              </a:rPr>
              <a:t>propria</a:t>
            </a:r>
            <a:r>
              <a:rPr lang="en-US" altLang="en-US" sz="2600" dirty="0">
                <a:solidFill>
                  <a:schemeClr val="accent2">
                    <a:lumMod val="50000"/>
                  </a:schemeClr>
                </a:solidFill>
              </a:rPr>
              <a:t> &amp; </a:t>
            </a:r>
            <a:r>
              <a:rPr lang="en-US" altLang="en-US" sz="2600" b="1" dirty="0">
                <a:solidFill>
                  <a:schemeClr val="accent2">
                    <a:lumMod val="50000"/>
                  </a:schemeClr>
                </a:solidFill>
              </a:rPr>
              <a:t>deeper gastric pits extending half the thickness of mucosa. </a:t>
            </a:r>
          </a:p>
          <a:p>
            <a:pPr eaLnBrk="1" hangingPunct="1"/>
            <a:r>
              <a:rPr lang="en-US" altLang="en-US" sz="2600" b="1" dirty="0" err="1">
                <a:solidFill>
                  <a:schemeClr val="accent2">
                    <a:lumMod val="50000"/>
                  </a:schemeClr>
                </a:solidFill>
              </a:rPr>
              <a:t>Muscularis</a:t>
            </a:r>
            <a:r>
              <a:rPr lang="en-US" altLang="en-US" sz="2600" b="1" dirty="0">
                <a:solidFill>
                  <a:schemeClr val="accent2">
                    <a:lumMod val="50000"/>
                  </a:schemeClr>
                </a:solidFill>
              </a:rPr>
              <a:t> </a:t>
            </a:r>
            <a:r>
              <a:rPr lang="en-US" altLang="en-US" sz="2600" b="1" dirty="0" err="1">
                <a:solidFill>
                  <a:schemeClr val="accent2">
                    <a:lumMod val="50000"/>
                  </a:schemeClr>
                </a:solidFill>
              </a:rPr>
              <a:t>Externa</a:t>
            </a:r>
            <a:r>
              <a:rPr lang="en-US" altLang="en-US" sz="2600" dirty="0">
                <a:solidFill>
                  <a:schemeClr val="accent2">
                    <a:lumMod val="50000"/>
                  </a:schemeClr>
                </a:solidFill>
              </a:rPr>
              <a:t>: inner circular </a:t>
            </a:r>
            <a:r>
              <a:rPr lang="en-US" altLang="en-US" sz="2600" b="1" dirty="0">
                <a:solidFill>
                  <a:schemeClr val="accent2">
                    <a:lumMod val="50000"/>
                  </a:schemeClr>
                </a:solidFill>
              </a:rPr>
              <a:t>(thickened to form pyloric sphincter)</a:t>
            </a:r>
            <a:r>
              <a:rPr lang="en-US" altLang="en-US" sz="2600" dirty="0">
                <a:solidFill>
                  <a:schemeClr val="accent2">
                    <a:lumMod val="50000"/>
                  </a:schemeClr>
                </a:solidFill>
              </a:rPr>
              <a:t> and outer longitudinal layer.</a:t>
            </a:r>
          </a:p>
          <a:p>
            <a:pPr eaLnBrk="1" hangingPunct="1"/>
            <a:r>
              <a:rPr lang="en-US" altLang="en-US" sz="2600" b="1" dirty="0">
                <a:solidFill>
                  <a:schemeClr val="accent2">
                    <a:lumMod val="50000"/>
                  </a:schemeClr>
                </a:solidFill>
              </a:rPr>
              <a:t>Submucosa &amp; Serosa</a:t>
            </a:r>
            <a:r>
              <a:rPr lang="en-US" altLang="en-US" sz="2600" dirty="0">
                <a:solidFill>
                  <a:schemeClr val="accent2">
                    <a:lumMod val="50000"/>
                  </a:schemeClr>
                </a:solidFill>
              </a:rPr>
              <a:t>: same as in </a:t>
            </a:r>
            <a:r>
              <a:rPr lang="en-US" altLang="en-US" sz="2600" dirty="0" err="1">
                <a:solidFill>
                  <a:schemeClr val="accent2">
                    <a:lumMod val="50000"/>
                  </a:schemeClr>
                </a:solidFill>
              </a:rPr>
              <a:t>fundic</a:t>
            </a:r>
            <a:r>
              <a:rPr lang="en-US" altLang="en-US" sz="2600" dirty="0">
                <a:solidFill>
                  <a:schemeClr val="accent2">
                    <a:lumMod val="50000"/>
                  </a:schemeClr>
                </a:solidFill>
              </a:rPr>
              <a:t> part.</a:t>
            </a:r>
          </a:p>
          <a:p>
            <a:pPr eaLnBrk="1" hangingPunct="1">
              <a:buFontTx/>
              <a:buNone/>
            </a:pPr>
            <a:r>
              <a:rPr lang="en-US" altLang="en-US" sz="2600" b="1" dirty="0"/>
              <a:t>   </a:t>
            </a:r>
            <a:endParaRPr lang="en-US" altLang="en-US" sz="2600" dirty="0">
              <a:latin typeface="Monotype Corsiva" panose="03010101010201010101" pitchFamily="66" charset="0"/>
            </a:endParaRPr>
          </a:p>
          <a:p>
            <a:pPr eaLnBrk="1" hangingPunct="1"/>
            <a:endParaRPr lang="en-US" altLang="en-US" sz="2400" dirty="0">
              <a:latin typeface="Monotype Corsiva" panose="03010101010201010101" pitchFamily="66" charset="0"/>
            </a:endParaRPr>
          </a:p>
          <a:p>
            <a:pPr eaLnBrk="1" hangingPunct="1"/>
            <a:endParaRPr lang="en-US" altLang="en-US" sz="2400" dirty="0">
              <a:latin typeface="Monotype Corsiva" panose="03010101010201010101" pitchFamily="66" charset="0"/>
            </a:endParaRPr>
          </a:p>
        </p:txBody>
      </p:sp>
      <p:pic>
        <p:nvPicPr>
          <p:cNvPr id="22532" name="Picture 2" descr="stomach histology"/>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24600" y="2133600"/>
            <a:ext cx="3626708" cy="2720031"/>
          </a:xfrm>
        </p:spPr>
      </p:pic>
    </p:spTree>
    <p:extLst>
      <p:ext uri="{BB962C8B-B14F-4D97-AF65-F5344CB8AC3E}">
        <p14:creationId xmlns:p14="http://schemas.microsoft.com/office/powerpoint/2010/main" val="2309956304"/>
      </p:ext>
    </p:extLst>
  </p:cSld>
  <p:clrMapOvr>
    <a:masterClrMapping/>
  </p:clrMapOvr>
  <p:transition>
    <p:pull dir="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209800" y="228600"/>
            <a:ext cx="7772400" cy="1143000"/>
          </a:xfrm>
        </p:spPr>
        <p:txBody>
          <a:bodyPr/>
          <a:lstStyle/>
          <a:p>
            <a:r>
              <a:rPr lang="en-US" altLang="en-US" b="1" dirty="0">
                <a:solidFill>
                  <a:schemeClr val="accent2">
                    <a:lumMod val="50000"/>
                  </a:schemeClr>
                </a:solidFill>
              </a:rPr>
              <a:t>Pyloric Glands</a:t>
            </a:r>
          </a:p>
        </p:txBody>
      </p:sp>
      <p:pic>
        <p:nvPicPr>
          <p:cNvPr id="24579" name="Picture 2" descr="http://www.vetmed.vt.edu/education/curriculum/vm8054/Labs/Lab18/IMAGES/PYLORIC%20JUNCTION%20FROM%20BACUS%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808164"/>
            <a:ext cx="8610600" cy="504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711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INTRODUCTION&#10;• An intricate balance of chemotransmitters&#10;delivered to the gastric mucosa by several&#10;pathways.&#10;• Stimul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14" y="87654"/>
            <a:ext cx="9012193" cy="689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684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5362" name="Picture 2" descr="INTRODUCTION&#10;• There is limited understanding of the actual&#10;physiologic and pathophysiologic importance&#10;of most of these 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5355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653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6386" name="Picture 2" descr="INTRODUCTION&#10;• Gastric acid suppresses growth of bacteria,&#10;which can help prevent enteric infections and&#10;small intestina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5276"/>
            <a:ext cx="9227322" cy="692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3535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7410" name="Picture 2" descr="Phases Of Gastric Secretion&#10;• Three interrelated phases: cephalic, gastric,&#10;and intestinal.&#10;• Cephalic phase is activat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9589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666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8434" name="Picture 2" descr="Phases Of Gastric Secretion&#10;• Gastrin appears to be the major mediator&#10;since the response to food is largely inhibited&#10;b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35941"/>
            <a:ext cx="9099987" cy="6832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6268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9458" name="Picture 2" descr="Phases Of Gastric Secretion&#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359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5424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482" name="Picture 2" descr="Secretion Of Acid &amp; Pepsin&#10;• Gastric acid secretion from parietal cells is&#10;regulated by redundant, overlapping&#10;pathways:&#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3785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1506" name="Picture 2" descr="Mechanism Of Acid Secretion&#10;• The hydrogen ion concentration in parietal cell&#10;secretions is roughly 3 million fold highe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764" y="277128"/>
            <a:ext cx="9659578" cy="7252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866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2530" name="Picture 2" descr="Mechanism Of Acid Secretion&#10;• Hydrogen ions are generated within the&#10;parietal cell from dissociation of water.&#10;• The hyd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19456"/>
            <a:ext cx="8782479" cy="659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5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3554" name="Picture 2" descr="Mechanism Of Acid Secretion&#10;• The outflow of bicarbonate into blood results&#10;in a slight elevation of blood pH known as th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95895"/>
            <a:ext cx="8815430" cy="661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83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4578" name="Picture 2" descr="Mechanism Of Acid Secretion&#10;• Hydrogen ion is pumped out of the cell, into&#10;the lumen, in exchange for potassium through&#10;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7653"/>
            <a:ext cx="9143884" cy="686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2527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5602" name="Picture 2" descr="Mechanism Of Acid Secretion&#10;• The resulting gastric juice is 155 mM HCl and&#10;15 mM KCl with a small amount of NaCl.&#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53766"/>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1597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6626" name="Picture 2" descr="Mechanism Of Acid Secretion&#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9990"/>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9481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7650" name="Picture 2" descr="Control Of Acid Secretion&#10;• Parietal cells bear receptors for three&#10;stimulators of acid secretion.&#10;– Acetylcholine (mus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19463"/>
            <a:ext cx="9118427" cy="669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2016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8674" name="Picture 2" descr="Control Of Acid Secretion&#10;• Additionally, pharmacologic antagonists of&#10;each of these molecules can block acid&#10;secretion.&#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52410"/>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490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9698" name="Picture 2" descr="Control Of Acid Secretion&#10;• One effect of PKA activation is&#10;phosphorylation of cytoskeletal proteins&#10;involved in trans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95895"/>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9728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22" name="Picture 2" descr="Control Of Acid Secretion&#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417166"/>
            <a:ext cx="8963711" cy="6729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1896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1746" name="Picture 2" descr="The Parietal Cell&#10;• In the resting state, parietal cells are filled&#10;with secretory vesicles that coalesce with&#10;stim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417166"/>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6201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2770" name="Picture 2" descr="The Parietal Cell&#10;• This pump is always active, but exists in a&#10;short-circuited state in resting vesicles&#10;because the pa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334788"/>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2822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3794" name="Picture 2" descr="The Parietal Cell&#10;• Parietal cell activation involves an increase in&#10;cytoplasmic calcium or generation of cyclic&#10;AMP, f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7141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4818" name="Picture 2" descr="The Parietal Cell&#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7654"/>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8329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5842" name="Picture 2" descr="Gastrin&#10;• Gastrin is the major endocrine regulator of the&#10;secretory response to a protein meal.&#10;• It is released from g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9842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6866" name="Picture 2" descr="Gastrin&#10;• However, gastrin also has direct actions on&#10;parietal cells.&#10;• Acid secretion is tightly controlled by a second&#10;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79411"/>
            <a:ext cx="9210847" cy="69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1229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7890" name="Picture 2" descr="Gastrin Receptors&#10;• Gastrin acts via activation of the&#10;cholecystokinin CCK2 receptor (also known as&#10;the CCK-B or gastrin 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318310"/>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178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8914" name="Picture 2" descr="Gastrin Receptors&#10;• Gastrin &quot;receptors&quot; have also been found on&#10;somatostatin-secreting D cells.&#10;• However, this receptor 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1177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9938" name="Picture 2" descr="Gastrin Receptors&#10;• CCK1 receptors exert inhibitory effects on acid&#10;secretion in vivo, mediated by release of&#10;endogenous 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664300"/>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6631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62" name="Picture 2" descr="Regulation Of Gastrin secretion&#10;• Complex mechanisms control gastrin release&#10;from the antral G cells.&#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52410"/>
            <a:ext cx="8906047" cy="6686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7982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1986" name="Picture 2" descr="Regulation Of Gastrin secretion&#10;• Two meal-related factors stimulate gastrin&#10;secretion: gastric distention and amino aci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310068"/>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144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3010" name="Picture 2" descr="Regulation Of Gastrin secretion&#10;• Amino acids induce gastrin release; direct&#10;actions on the G cell have been demonstrated&#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1"/>
            <a:ext cx="9118428" cy="6742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0899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4034" name="Picture 2" descr="Regulation Of Gastrin secretion&#10;• Gastrin itself contributes to this process by&#10;enhancing the secretion of somatostatin.&#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20609"/>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7223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5058" name="Picture 2" descr="Gastrin Summary&#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8416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6082" name="Picture 2" descr="Somatostatin&#10;• Somatostatin is a potent inhibitor of acid&#10;secretion.&#10;• It is released from D cells, which are present&#10;th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7867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7106" name="Picture 2" descr="Somatostatin&#10;• The secretion of somatostatin is increased by&#10;gastric acid and by gastrin itself, suggesting&#10;that a major 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52410"/>
            <a:ext cx="8798258" cy="6605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68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8130" name="Picture 2" descr="Somatostatin&#10;• Somatostatin secretion is also affected by&#10;neural inputs. It is suppressed by cholinergic&#10;activation and 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3989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Histamine&#10;• Histamine is the major paracrine stimulator of&#10;acid secretion.&#10;• It is localized both in mucosal mast cells 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9990"/>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316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Histamine&#10;• Gastrin is the primary stimulus to histamine&#10;release from ECL cells.&#10;• ECL cells are also directly stimulat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12373"/>
            <a:ext cx="9121933" cy="684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9299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Histamine&#10;• Stimulated ECL cells promptly degranulate,&#10;with release of histamine and pancreastatin&#10;from the vesicles; th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95895"/>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1167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descr="Histamine&#10;• Inhibitors of the histamine-forming enzyme,&#10;histidine decarboxylase (HDC), block the acid&#10;secretory response 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45320"/>
            <a:ext cx="9029614" cy="677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6440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descr="Histamine&#10;• These drugs inhibit acid secretion in response&#10;to gastrin, meal, and neural stimulation,&#10;clearly establishi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7654"/>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209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146" name="Picture 2" descr="Acetylcholine&#10;• Neural input may serve as an important&#10;integrator of secretory function.&#10;• The mucosal nerves, containi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5276"/>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8376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170" name="Picture 2" descr="Acetylcholine&#10;• The major effects of muscarinic receptor&#10;activation are to increase gastrin release,&#10;stimulate parietal 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7003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7260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Acetylcholine&#10;• Vasoactive intestinal peptide release has a&#10;dual effect: a weak transient increase in acid&#10;secretion, po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54706"/>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628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9218" name="Picture 2" descr="Components Explained&#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406621"/>
            <a:ext cx="10663932" cy="810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7555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42" name="Picture 2" descr="Prostaglandins&#10;• Prostaglandins are autocrine factors that&#10;inhibit acid secretion, histamine-stimulated&#10;parietal cell fu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88" y="252410"/>
            <a:ext cx="9093713" cy="682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7177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1266" name="Picture 2" descr="Prostaglandins&#10;• Macrophages and capillary endothelial cells&#10;appear to be the primary source.&#10;• The mechanisms regulati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9474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333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2290" name="Picture 2" descr="Other Secretory Regulators&#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7654"/>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5775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3314" name="Picture 2" descr="Other Secretory Regulators&#10;• Transforming growth factor-alpha (TGF-alpha)&#10;is an autocrine factor that is present in&#10;pari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1946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0985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9154" name="Picture 2" descr="Pepsin&#10;• Acid plus pepsin is much more ulcerogenic&#10;than acid alone, leaving little question that the&#10;&quot;peptic&quot; label appr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52409"/>
            <a:ext cx="9999727" cy="7507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053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4338" name="Picture 2" descr="Pepsin&#10;• This relation is partly due to peptic digests of&#10;dietary protein (primarily amino acids), which&#10;are potent stimu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68882"/>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548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5362" name="Picture 2" descr="Pepsin&#10;• This pH dependence probably accounts for the&#10;requirement for elevating the intraluminal pH&#10;above 4 to heal refra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43009"/>
            <a:ext cx="9118427" cy="684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9277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2586</Words>
  <Application>Microsoft Office PowerPoint</Application>
  <PresentationFormat>Widescreen</PresentationFormat>
  <Paragraphs>151</Paragraphs>
  <Slides>95</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95</vt:i4>
      </vt:variant>
    </vt:vector>
  </HeadingPairs>
  <TitlesOfParts>
    <vt:vector size="105" baseType="lpstr">
      <vt:lpstr>Arial Unicode MS</vt:lpstr>
      <vt:lpstr>Algerian</vt:lpstr>
      <vt:lpstr>Arial</vt:lpstr>
      <vt:lpstr>Calibri</vt:lpstr>
      <vt:lpstr>Monotype Corsiva</vt:lpstr>
      <vt:lpstr>Trebuchet MS</vt:lpstr>
      <vt:lpstr>Wingdings</vt:lpstr>
      <vt:lpstr>Wingdings 2</vt:lpstr>
      <vt:lpstr>Wingdings 3</vt:lpstr>
      <vt:lpstr>Facet</vt:lpstr>
      <vt:lpstr>PowerPoint Presentation</vt:lpstr>
      <vt:lpstr>Digestion</vt:lpstr>
      <vt:lpstr>Digestion</vt:lpstr>
      <vt:lpstr>Digestive System Organization</vt:lpstr>
      <vt:lpstr>Mouth</vt:lpstr>
      <vt:lpstr>STRUCTURE OF TONGUE</vt:lpstr>
      <vt:lpstr>PowerPoint Presentation</vt:lpstr>
      <vt:lpstr>PowerPoint Presentation</vt:lpstr>
      <vt:lpstr>PowerPoint Presentation</vt:lpstr>
      <vt:lpstr>PowerPoint Presentation</vt:lpstr>
      <vt:lpstr>PowerPoint Presentation</vt:lpstr>
      <vt:lpstr>Anterior two thirds </vt:lpstr>
      <vt:lpstr>POSTERIOR THIRD </vt:lpstr>
      <vt:lpstr>HISTOLOGY </vt:lpstr>
      <vt:lpstr>PowerPoint Presentation</vt:lpstr>
      <vt:lpstr>PowerPoint Presentation</vt:lpstr>
      <vt:lpstr>THE TASTE BUDS </vt:lpstr>
      <vt:lpstr>SALIVARY GLANDS </vt:lpstr>
      <vt:lpstr>PowerPoint Presentation</vt:lpstr>
      <vt:lpstr>SALIVA </vt:lpstr>
      <vt:lpstr>PowerPoint Presentation</vt:lpstr>
      <vt:lpstr>PowerPoint Presentation</vt:lpstr>
      <vt:lpstr> </vt:lpstr>
      <vt:lpstr>PRODUCTION OF SALIVA </vt:lpstr>
      <vt:lpstr>PowerPoint Presentation</vt:lpstr>
      <vt:lpstr>REGULATION OF SALIVARY SECRETION Autonomic Control </vt:lpstr>
      <vt:lpstr>PowerPoint Presentation</vt:lpstr>
      <vt:lpstr>PowerPoint Presentation</vt:lpstr>
      <vt:lpstr>PowerPoint Presentation</vt:lpstr>
      <vt:lpstr>PowerPoint Presentation</vt:lpstr>
      <vt:lpstr>PowerPoint Presentation</vt:lpstr>
      <vt:lpstr>Oesophagus </vt:lpstr>
      <vt:lpstr>Oesophagus</vt:lpstr>
      <vt:lpstr>Oesophagus</vt:lpstr>
      <vt:lpstr>Stomach</vt:lpstr>
      <vt:lpstr>PowerPoint Presentation</vt:lpstr>
      <vt:lpstr>PowerPoint Presentation</vt:lpstr>
      <vt:lpstr>PowerPoint Presentation</vt:lpstr>
      <vt:lpstr>Stomach (cardiac region)</vt:lpstr>
      <vt:lpstr>Stomach (Fundic Region)</vt:lpstr>
      <vt:lpstr>Stomach (Fundic Region)</vt:lpstr>
      <vt:lpstr>Cells of fundic region</vt:lpstr>
      <vt:lpstr>Stomach (Fundic Region)</vt:lpstr>
      <vt:lpstr>Stomach (Pyloric Region)</vt:lpstr>
      <vt:lpstr>Pyloric Glands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Subrata Patra</dc:creator>
  <cp:lastModifiedBy>Subrata Patra</cp:lastModifiedBy>
  <cp:revision>1</cp:revision>
  <dcterms:created xsi:type="dcterms:W3CDTF">2021-06-26T08:04:25Z</dcterms:created>
  <dcterms:modified xsi:type="dcterms:W3CDTF">2021-06-26T08:05:27Z</dcterms:modified>
</cp:coreProperties>
</file>