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8"/>
  </p:notesMasterIdLst>
  <p:sldIdLst>
    <p:sldId id="264"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9" r:id="rId39"/>
    <p:sldId id="346" r:id="rId40"/>
    <p:sldId id="347" r:id="rId41"/>
    <p:sldId id="348" r:id="rId42"/>
    <p:sldId id="350" r:id="rId43"/>
    <p:sldId id="351" r:id="rId44"/>
    <p:sldId id="352" r:id="rId45"/>
    <p:sldId id="353" r:id="rId46"/>
    <p:sldId id="354"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1/31/2025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xmlns=""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1/31/2025</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xmlns=""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xmlns=""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1/31/2025</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1/31/2025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1/31/2025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1/31/2025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xmlns=""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1/31/2025</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1/31/2025</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xmlns=""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1/31/2025</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xmlns=""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xmlns="" id="{BF9FFE17-DE95-4821-ACC1-B90C954492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xmlns="" id="{03CF76AF-FF72-4430-A772-0584032902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xmlns="" id="{18C3B467-088C-4F3D-A9A7-105C4E1E20CD}"/>
              </a:ext>
            </a:extLst>
          </p:cNvPr>
          <p:cNvSpPr>
            <a:spLocks noGrp="1"/>
          </p:cNvSpPr>
          <p:nvPr>
            <p:ph type="ctrTitle"/>
          </p:nvPr>
        </p:nvSpPr>
        <p:spPr>
          <a:xfrm>
            <a:off x="1771132" y="2091263"/>
            <a:ext cx="8649738" cy="2590800"/>
          </a:xfrm>
        </p:spPr>
        <p:txBody>
          <a:bodyPr>
            <a:normAutofit/>
          </a:bodyPr>
          <a:lstStyle/>
          <a:p>
            <a:r>
              <a:rPr lang="en-US" sz="2800" dirty="0">
                <a:latin typeface="Times New Roman" panose="02020603050405020304" pitchFamily="18" charset="0"/>
                <a:cs typeface="Times New Roman" panose="02020603050405020304" pitchFamily="18" charset="0"/>
              </a:rPr>
              <a:t>Leela Dubey : the emergence of gender tradition </a:t>
            </a:r>
          </a:p>
        </p:txBody>
      </p:sp>
      <p:sp>
        <p:nvSpPr>
          <p:cNvPr id="3" name="Subtitle 2">
            <a:extLst>
              <a:ext uri="{FF2B5EF4-FFF2-40B4-BE49-F238E27FC236}">
                <a16:creationId xmlns:a16="http://schemas.microsoft.com/office/drawing/2014/main" xmlns="" id="{C8722DDC-8EEE-4A06-8DFE-B44871EAA2CF}"/>
              </a:ext>
            </a:extLst>
          </p:cNvPr>
          <p:cNvSpPr>
            <a:spLocks noGrp="1"/>
          </p:cNvSpPr>
          <p:nvPr>
            <p:ph type="subTitle" idx="1"/>
          </p:nvPr>
        </p:nvSpPr>
        <p:spPr>
          <a:xfrm>
            <a:off x="1771130" y="4682062"/>
            <a:ext cx="8652788" cy="457201"/>
          </a:xfrm>
        </p:spPr>
        <p:txBody>
          <a:bodyPr>
            <a:normAutofit/>
          </a:bodyPr>
          <a:lstStyle/>
          <a:p>
            <a:pPr>
              <a:spcAft>
                <a:spcPts val="600"/>
              </a:spcAft>
            </a:pPr>
            <a:r>
              <a:rPr lang="en-US" smtClean="0"/>
              <a:t>  </a:t>
            </a:r>
            <a:r>
              <a:rPr lang="en-US" dirty="0" smtClean="0"/>
              <a:t>( study material for </a:t>
            </a:r>
            <a:r>
              <a:rPr lang="en-US" dirty="0" err="1" smtClean="0"/>
              <a:t>sem</a:t>
            </a:r>
            <a:r>
              <a:rPr lang="en-US" dirty="0" smtClean="0"/>
              <a:t> 6,CBCS)</a:t>
            </a:r>
            <a:endParaRPr lang="en-US" sz="1800" dirty="0"/>
          </a:p>
        </p:txBody>
      </p:sp>
      <p:sp>
        <p:nvSpPr>
          <p:cNvPr id="77" name="Rectangle 76">
            <a:extLst>
              <a:ext uri="{FF2B5EF4-FFF2-40B4-BE49-F238E27FC236}">
                <a16:creationId xmlns:a16="http://schemas.microsoft.com/office/drawing/2014/main" xmlns="" id="{0B1C8180-2FDD-4202-8C45-4057CB1AB2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xmlns="" id="{D6E86CC6-13EA-4A88-86AD-CF27BF52CC9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xmlns="" id="{3F80B441-4F7D-4B40-8A13-FED03A1F3A1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xmlns="" id="{70C7FD1A-44B1-4E4C-B0C9-A8103DCCDCC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10B562-EBAF-BF01-CA4E-FA22BE95B7DA}"/>
              </a:ext>
            </a:extLst>
          </p:cNvPr>
          <p:cNvSpPr>
            <a:spLocks noGrp="1"/>
          </p:cNvSpPr>
          <p:nvPr>
            <p:ph type="title"/>
          </p:nvPr>
        </p:nvSpPr>
        <p:spPr/>
        <p:txBody>
          <a:bodyPr/>
          <a:lstStyle/>
          <a:p>
            <a:r>
              <a:rPr lang="en-US" dirty="0"/>
              <a:t>Biographical sketch </a:t>
            </a:r>
            <a:endParaRPr lang="en-IN" dirty="0"/>
          </a:p>
        </p:txBody>
      </p:sp>
      <p:sp>
        <p:nvSpPr>
          <p:cNvPr id="3" name="Content Placeholder 2">
            <a:extLst>
              <a:ext uri="{FF2B5EF4-FFF2-40B4-BE49-F238E27FC236}">
                <a16:creationId xmlns:a16="http://schemas.microsoft.com/office/drawing/2014/main" xmlns="" id="{93F070CB-D112-FD28-B51C-7D7BF348D0FB}"/>
              </a:ext>
            </a:extLst>
          </p:cNvPr>
          <p:cNvSpPr>
            <a:spLocks noGrp="1"/>
          </p:cNvSpPr>
          <p:nvPr>
            <p:ph idx="1"/>
          </p:nvPr>
        </p:nvSpPr>
        <p:spPr/>
        <p:txBody>
          <a:bodyPr/>
          <a:lstStyle/>
          <a:p>
            <a:pPr algn="l"/>
            <a:r>
              <a:rPr lang="en-US" sz="1800" b="0" i="0" u="none" strike="noStrike" baseline="0" dirty="0">
                <a:latin typeface="CIDFont+F3"/>
              </a:rPr>
              <a:t>Leela Dube was born in pre-independence India. Her socialization was impacted</a:t>
            </a:r>
          </a:p>
          <a:p>
            <a:pPr marL="0" indent="0" algn="l">
              <a:buNone/>
            </a:pPr>
            <a:r>
              <a:rPr lang="en-US" sz="1800" b="0" i="0" u="none" strike="noStrike" baseline="0" dirty="0">
                <a:latin typeface="CIDFont+F3"/>
              </a:rPr>
              <a:t>            both by the home and nationalist atmosphere of that time.</a:t>
            </a:r>
          </a:p>
          <a:p>
            <a:pPr marL="0" indent="0" algn="l">
              <a:buNone/>
            </a:pPr>
            <a:endParaRPr lang="en-US" sz="1800" dirty="0">
              <a:latin typeface="CIDFont+F3"/>
            </a:endParaRPr>
          </a:p>
          <a:p>
            <a:pPr marL="0" indent="0" algn="l">
              <a:buNone/>
            </a:pPr>
            <a:r>
              <a:rPr lang="en-US" sz="2000" b="0" i="0" dirty="0">
                <a:solidFill>
                  <a:srgbClr val="202122"/>
                </a:solidFill>
                <a:effectLst/>
                <a:latin typeface="Arial" panose="020B0604020202020204" pitchFamily="34" charset="0"/>
              </a:rPr>
              <a:t>          (27 March 1923 – 20 May 2012) </a:t>
            </a:r>
          </a:p>
          <a:p>
            <a:pPr marL="0" indent="0" algn="l">
              <a:buNone/>
            </a:pPr>
            <a:r>
              <a:rPr lang="en-US" sz="2400" dirty="0"/>
              <a:t>Education: M. A Political Science, Nagpur, 1946; Ph.D. Social Anthropology, Nagpur, 1956.</a:t>
            </a:r>
            <a:endParaRPr lang="en-US" sz="2000" b="1" i="0" dirty="0">
              <a:solidFill>
                <a:srgbClr val="202122"/>
              </a:solidFill>
              <a:effectLst/>
              <a:latin typeface="Arial" panose="020B0604020202020204" pitchFamily="34" charset="0"/>
            </a:endParaRPr>
          </a:p>
          <a:p>
            <a:pPr marL="0" indent="0" algn="l">
              <a:buNone/>
            </a:pPr>
            <a:endParaRPr lang="en-US" sz="1800" b="0" i="0" u="none" strike="noStrike" baseline="0" dirty="0">
              <a:latin typeface="CIDFont+F3"/>
            </a:endParaRPr>
          </a:p>
          <a:p>
            <a:pPr algn="l"/>
            <a:endParaRPr lang="en-IN" b="1" dirty="0"/>
          </a:p>
        </p:txBody>
      </p:sp>
    </p:spTree>
    <p:extLst>
      <p:ext uri="{BB962C8B-B14F-4D97-AF65-F5344CB8AC3E}">
        <p14:creationId xmlns:p14="http://schemas.microsoft.com/office/powerpoint/2010/main" val="3645451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C93FF-B4B3-136D-353D-7B71A7D3B937}"/>
              </a:ext>
            </a:extLst>
          </p:cNvPr>
          <p:cNvSpPr>
            <a:spLocks noGrp="1"/>
          </p:cNvSpPr>
          <p:nvPr>
            <p:ph type="title"/>
          </p:nvPr>
        </p:nvSpPr>
        <p:spPr/>
        <p:txBody>
          <a:bodyPr/>
          <a:lstStyle/>
          <a:p>
            <a:r>
              <a:rPr lang="en-US" dirty="0"/>
              <a:t>Writings </a:t>
            </a:r>
            <a:endParaRPr lang="en-IN" dirty="0"/>
          </a:p>
        </p:txBody>
      </p:sp>
      <p:sp>
        <p:nvSpPr>
          <p:cNvPr id="3" name="Content Placeholder 2">
            <a:extLst>
              <a:ext uri="{FF2B5EF4-FFF2-40B4-BE49-F238E27FC236}">
                <a16:creationId xmlns:a16="http://schemas.microsoft.com/office/drawing/2014/main" xmlns="" id="{90D2AAB7-A4BD-9EEA-879F-575B7219FC28}"/>
              </a:ext>
            </a:extLst>
          </p:cNvPr>
          <p:cNvSpPr>
            <a:spLocks noGrp="1"/>
          </p:cNvSpPr>
          <p:nvPr>
            <p:ph idx="1"/>
          </p:nvPr>
        </p:nvSpPr>
        <p:spPr/>
        <p:txBody>
          <a:bodyPr/>
          <a:lstStyle/>
          <a:p>
            <a:r>
              <a:rPr lang="en-US" sz="2000" b="0" i="1" dirty="0">
                <a:solidFill>
                  <a:srgbClr val="222222"/>
                </a:solidFill>
                <a:effectLst/>
                <a:latin typeface="Times New Roman" panose="02020603050405020304" pitchFamily="18" charset="0"/>
                <a:cs typeface="Times New Roman" panose="02020603050405020304" pitchFamily="18" charset="0"/>
              </a:rPr>
              <a:t>The Construction of Gender: Hindu Girls in Patrilineal India</a:t>
            </a:r>
            <a:r>
              <a:rPr lang="en-US" sz="2000" b="0" i="0" dirty="0">
                <a:solidFill>
                  <a:srgbClr val="222222"/>
                </a:solidFill>
                <a:effectLst/>
                <a:latin typeface="Times New Roman" panose="02020603050405020304" pitchFamily="18" charset="0"/>
                <a:cs typeface="Times New Roman" panose="02020603050405020304" pitchFamily="18" charset="0"/>
              </a:rPr>
              <a:t>”</a:t>
            </a:r>
          </a:p>
          <a:p>
            <a:r>
              <a:rPr lang="en-US" sz="2000" b="0" i="1" dirty="0">
                <a:solidFill>
                  <a:srgbClr val="202122"/>
                </a:solidFill>
                <a:effectLst/>
                <a:latin typeface="Times New Roman" panose="02020603050405020304" pitchFamily="18" charset="0"/>
                <a:cs typeface="Times New Roman" panose="02020603050405020304" pitchFamily="18" charset="0"/>
              </a:rPr>
              <a:t>Women and Kinship: Comparative Perspectives on Gender</a:t>
            </a:r>
          </a:p>
          <a:p>
            <a:r>
              <a:rPr lang="en-US" sz="2000" b="0" i="0" u="none" strike="noStrike" baseline="0" dirty="0">
                <a:latin typeface="Times New Roman" panose="02020603050405020304" pitchFamily="18" charset="0"/>
                <a:cs typeface="Times New Roman" panose="02020603050405020304" pitchFamily="18" charset="0"/>
              </a:rPr>
              <a:t>Anthropological Explorations in Gender: Intersecting Fields (Dube, 2001).</a:t>
            </a:r>
          </a:p>
          <a:p>
            <a:pPr algn="l"/>
            <a:r>
              <a:rPr lang="en-US" sz="2000" b="0" i="0" u="none" strike="noStrike" baseline="0" dirty="0">
                <a:latin typeface="Times New Roman" panose="02020603050405020304" pitchFamily="18" charset="0"/>
                <a:cs typeface="Times New Roman" panose="02020603050405020304" pitchFamily="18" charset="0"/>
              </a:rPr>
              <a:t>Matriliny and </a:t>
            </a:r>
            <a:r>
              <a:rPr lang="en-US" sz="2000" b="0" i="0" u="none" strike="noStrike" baseline="0" dirty="0" err="1">
                <a:latin typeface="Times New Roman" panose="02020603050405020304" pitchFamily="18" charset="0"/>
                <a:cs typeface="Times New Roman" panose="02020603050405020304" pitchFamily="18" charset="0"/>
              </a:rPr>
              <a:t>Islam:Religion</a:t>
            </a:r>
            <a:r>
              <a:rPr lang="en-US" sz="2000" b="0" i="0" u="none" strike="noStrike" baseline="0" dirty="0">
                <a:latin typeface="Times New Roman" panose="02020603050405020304" pitchFamily="18" charset="0"/>
                <a:cs typeface="Times New Roman" panose="02020603050405020304" pitchFamily="18" charset="0"/>
              </a:rPr>
              <a:t> and</a:t>
            </a:r>
          </a:p>
          <a:p>
            <a:pPr marL="0" indent="0" algn="l">
              <a:buNone/>
            </a:pPr>
            <a:r>
              <a:rPr lang="en-US" sz="2000" b="0" i="0" u="none" strike="noStrike" baseline="0" dirty="0">
                <a:latin typeface="Times New Roman" panose="02020603050405020304" pitchFamily="18" charset="0"/>
                <a:cs typeface="Times New Roman" panose="02020603050405020304" pitchFamily="18" charset="0"/>
              </a:rPr>
              <a:t>                                              Society in the </a:t>
            </a:r>
            <a:r>
              <a:rPr lang="en-US" sz="2000" b="0" i="0" u="none" strike="noStrike" baseline="0" dirty="0" err="1">
                <a:latin typeface="Times New Roman" panose="02020603050405020304" pitchFamily="18" charset="0"/>
                <a:cs typeface="Times New Roman" panose="02020603050405020304" pitchFamily="18" charset="0"/>
              </a:rPr>
              <a:t>Laccadives</a:t>
            </a:r>
            <a:r>
              <a:rPr lang="en-US" sz="2000" b="0" i="0" u="none" strike="noStrike" baseline="0" dirty="0">
                <a:latin typeface="Times New Roman" panose="02020603050405020304" pitchFamily="18" charset="0"/>
                <a:cs typeface="Times New Roman" panose="02020603050405020304" pitchFamily="18" charset="0"/>
              </a:rPr>
              <a:t> (1969)(with A.R Kutty).</a:t>
            </a:r>
            <a:endParaRPr lang="en-US" sz="2000" b="0" i="1" dirty="0">
              <a:solidFill>
                <a:srgbClr val="202122"/>
              </a:solidFill>
              <a:effectLst/>
              <a:latin typeface="Times New Roman" panose="02020603050405020304" pitchFamily="18" charset="0"/>
              <a:cs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val="2955258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E99F10-E5F9-BD01-2C3B-00B306E61918}"/>
              </a:ext>
            </a:extLst>
          </p:cNvPr>
          <p:cNvSpPr>
            <a:spLocks noGrp="1"/>
          </p:cNvSpPr>
          <p:nvPr>
            <p:ph type="title"/>
          </p:nvPr>
        </p:nvSpPr>
        <p:spPr/>
        <p:txBody>
          <a:bodyPr/>
          <a:lstStyle/>
          <a:p>
            <a:r>
              <a:rPr lang="en-US" dirty="0"/>
              <a:t>Methodology </a:t>
            </a:r>
            <a:endParaRPr lang="en-IN" dirty="0"/>
          </a:p>
        </p:txBody>
      </p:sp>
      <p:sp>
        <p:nvSpPr>
          <p:cNvPr id="3" name="Content Placeholder 2">
            <a:extLst>
              <a:ext uri="{FF2B5EF4-FFF2-40B4-BE49-F238E27FC236}">
                <a16:creationId xmlns:a16="http://schemas.microsoft.com/office/drawing/2014/main" xmlns="" id="{DF518FDF-8FFC-EE0A-FA1B-E21629B3934A}"/>
              </a:ext>
            </a:extLst>
          </p:cNvPr>
          <p:cNvSpPr>
            <a:spLocks noGrp="1"/>
          </p:cNvSpPr>
          <p:nvPr>
            <p:ph idx="1"/>
          </p:nvPr>
        </p:nvSpPr>
        <p:spPr/>
        <p:txBody>
          <a:bodyPr>
            <a:normAutofit/>
          </a:bodyPr>
          <a:lstStyle/>
          <a:p>
            <a:r>
              <a:rPr lang="en-US" sz="2000" b="0" i="0" dirty="0">
                <a:solidFill>
                  <a:srgbClr val="333333"/>
                </a:solidFill>
                <a:effectLst/>
                <a:latin typeface="Times New Roman" panose="02020603050405020304" pitchFamily="18" charset="0"/>
                <a:cs typeface="Times New Roman" panose="02020603050405020304" pitchFamily="18" charset="0"/>
              </a:rPr>
              <a:t>The basic operation in the comparative method is an arrangement of social or cultural conditions observed among existing peoples into a series that is then taken to represent a process of evolution. This procedure has been used to depict the whole sweep of human history, a limited period of development, or the growth of a particular social or cultural element or group of elements. The method has been applied most commonly, perhaps, in a search for origins of specific cultural items.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220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6988B7-B667-C3EE-4B8B-8967B55F7209}"/>
              </a:ext>
            </a:extLst>
          </p:cNvPr>
          <p:cNvSpPr>
            <a:spLocks noGrp="1"/>
          </p:cNvSpPr>
          <p:nvPr>
            <p:ph type="title"/>
          </p:nvPr>
        </p:nvSpPr>
        <p:spPr/>
        <p:txBody>
          <a:bodyPr/>
          <a:lstStyle/>
          <a:p>
            <a:r>
              <a:rPr lang="en-US" dirty="0"/>
              <a:t>Conti…</a:t>
            </a:r>
            <a:endParaRPr lang="en-IN" dirty="0"/>
          </a:p>
        </p:txBody>
      </p:sp>
      <p:sp>
        <p:nvSpPr>
          <p:cNvPr id="3" name="Content Placeholder 2">
            <a:extLst>
              <a:ext uri="{FF2B5EF4-FFF2-40B4-BE49-F238E27FC236}">
                <a16:creationId xmlns:a16="http://schemas.microsoft.com/office/drawing/2014/main" xmlns="" id="{865B1E97-F935-07DF-B0E3-355ADB8E3FFF}"/>
              </a:ext>
            </a:extLst>
          </p:cNvPr>
          <p:cNvSpPr>
            <a:spLocks noGrp="1"/>
          </p:cNvSpPr>
          <p:nvPr>
            <p:ph idx="1"/>
          </p:nvPr>
        </p:nvSpPr>
        <p:spPr/>
        <p:txBody>
          <a:bodyPr/>
          <a:lstStyle/>
          <a:p>
            <a:pPr algn="l"/>
            <a:r>
              <a:rPr lang="en-IN" sz="1800" b="0" i="0" u="none" strike="noStrike" baseline="0" dirty="0">
                <a:solidFill>
                  <a:srgbClr val="231F20"/>
                </a:solidFill>
                <a:latin typeface="CIDFont+F3"/>
              </a:rPr>
              <a:t>She</a:t>
            </a:r>
          </a:p>
          <a:p>
            <a:pPr algn="l"/>
            <a:r>
              <a:rPr lang="en-US" sz="1800" b="0" i="0" u="none" strike="noStrike" baseline="0" dirty="0" err="1">
                <a:solidFill>
                  <a:srgbClr val="231F20"/>
                </a:solidFill>
                <a:latin typeface="CIDFont+F3"/>
              </a:rPr>
              <a:t>sensitised</a:t>
            </a:r>
            <a:r>
              <a:rPr lang="en-US" sz="1800" b="0" i="0" u="none" strike="noStrike" baseline="0" dirty="0">
                <a:solidFill>
                  <a:srgbClr val="231F20"/>
                </a:solidFill>
                <a:latin typeface="CIDFont+F3"/>
              </a:rPr>
              <a:t> women’s studies scholarship to the methods and theoretical insights of</a:t>
            </a:r>
          </a:p>
          <a:p>
            <a:pPr algn="l"/>
            <a:r>
              <a:rPr lang="en-US" sz="1800" b="0" i="0" u="none" strike="noStrike" baseline="0" dirty="0">
                <a:solidFill>
                  <a:srgbClr val="231F20"/>
                </a:solidFill>
                <a:latin typeface="CIDFont+F3"/>
              </a:rPr>
              <a:t>anthropology, not to mention the reverse, alerting anthropology to the</a:t>
            </a:r>
          </a:p>
          <a:p>
            <a:pPr algn="l"/>
            <a:r>
              <a:rPr lang="en-US" sz="1800" b="0" i="0" u="none" strike="noStrike" baseline="0" dirty="0">
                <a:solidFill>
                  <a:srgbClr val="231F20"/>
                </a:solidFill>
                <a:latin typeface="CIDFont+F3"/>
              </a:rPr>
              <a:t>possibilities of women’s studies scholarship. In the early debate about </a:t>
            </a:r>
            <a:r>
              <a:rPr lang="en-US" sz="1800" b="0" i="0" u="none" strike="noStrike" baseline="0" dirty="0" err="1">
                <a:solidFill>
                  <a:srgbClr val="231F20"/>
                </a:solidFill>
                <a:latin typeface="CIDFont+F3"/>
              </a:rPr>
              <a:t>multidisciplinarity</a:t>
            </a:r>
            <a:endParaRPr lang="en-US" sz="1800" b="0" i="0" u="none" strike="noStrike" baseline="0" dirty="0">
              <a:solidFill>
                <a:srgbClr val="231F20"/>
              </a:solidFill>
              <a:latin typeface="CIDFont+F3"/>
            </a:endParaRPr>
          </a:p>
          <a:p>
            <a:pPr algn="l"/>
            <a:r>
              <a:rPr lang="en-US" sz="1800" b="0" i="0" u="none" strike="noStrike" baseline="0" dirty="0">
                <a:solidFill>
                  <a:srgbClr val="231F20"/>
                </a:solidFill>
                <a:latin typeface="CIDFont+F3"/>
              </a:rPr>
              <a:t>and inter-disciplinarity in women’s studies, she held that feminists</a:t>
            </a:r>
          </a:p>
          <a:p>
            <a:pPr algn="l"/>
            <a:r>
              <a:rPr lang="en-US" sz="1800" b="0" i="0" u="none" strike="noStrike" baseline="0" dirty="0">
                <a:solidFill>
                  <a:srgbClr val="231F20"/>
                </a:solidFill>
                <a:latin typeface="CIDFont+F3"/>
              </a:rPr>
              <a:t>must also engage with the fundamental debates of their own primary disciplines</a:t>
            </a:r>
          </a:p>
          <a:p>
            <a:pPr algn="l"/>
            <a:r>
              <a:rPr lang="en-US" sz="1800" b="0" i="0" u="none" strike="noStrike" baseline="0" dirty="0">
                <a:solidFill>
                  <a:srgbClr val="231F20"/>
                </a:solidFill>
                <a:latin typeface="CIDFont+F3"/>
              </a:rPr>
              <a:t>to avoid being ghettoized and marginalized.</a:t>
            </a:r>
            <a:endParaRPr lang="en-IN" dirty="0"/>
          </a:p>
        </p:txBody>
      </p:sp>
    </p:spTree>
    <p:extLst>
      <p:ext uri="{BB962C8B-B14F-4D97-AF65-F5344CB8AC3E}">
        <p14:creationId xmlns:p14="http://schemas.microsoft.com/office/powerpoint/2010/main" val="536046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DDBE64-229C-66CF-97F8-670C50819B99}"/>
              </a:ext>
            </a:extLst>
          </p:cNvPr>
          <p:cNvSpPr>
            <a:spLocks noGrp="1"/>
          </p:cNvSpPr>
          <p:nvPr>
            <p:ph type="title"/>
          </p:nvPr>
        </p:nvSpPr>
        <p:spPr/>
        <p:txBody>
          <a:bodyPr/>
          <a:lstStyle/>
          <a:p>
            <a:r>
              <a:rPr lang="en-US" dirty="0"/>
              <a:t>Conti…</a:t>
            </a:r>
            <a:endParaRPr lang="en-IN" dirty="0"/>
          </a:p>
        </p:txBody>
      </p:sp>
      <p:sp>
        <p:nvSpPr>
          <p:cNvPr id="3" name="Content Placeholder 2">
            <a:extLst>
              <a:ext uri="{FF2B5EF4-FFF2-40B4-BE49-F238E27FC236}">
                <a16:creationId xmlns:a16="http://schemas.microsoft.com/office/drawing/2014/main" xmlns="" id="{2C885C8C-35D9-22D8-69FE-33A937FC82EF}"/>
              </a:ext>
            </a:extLst>
          </p:cNvPr>
          <p:cNvSpPr>
            <a:spLocks noGrp="1"/>
          </p:cNvSpPr>
          <p:nvPr>
            <p:ph idx="1"/>
          </p:nvPr>
        </p:nvSpPr>
        <p:spPr/>
        <p:txBody>
          <a:bodyPr/>
          <a:lstStyle/>
          <a:p>
            <a:pPr algn="l"/>
            <a:r>
              <a:rPr lang="en-US" sz="1800" b="0" i="0" u="none" strike="noStrike" baseline="0" dirty="0">
                <a:solidFill>
                  <a:srgbClr val="231F20"/>
                </a:solidFill>
                <a:latin typeface="CIDFont+F3"/>
              </a:rPr>
              <a:t>Her comparative survey of kinship across</a:t>
            </a:r>
          </a:p>
          <a:p>
            <a:pPr algn="l"/>
            <a:r>
              <a:rPr lang="en-US" sz="1800" b="0" i="0" u="none" strike="noStrike" baseline="0" dirty="0">
                <a:solidFill>
                  <a:srgbClr val="231F20"/>
                </a:solidFill>
                <a:latin typeface="CIDFont+F3"/>
              </a:rPr>
              <a:t>various countries of South and South-East Asia strengthened her conviction that</a:t>
            </a:r>
          </a:p>
          <a:p>
            <a:pPr algn="l"/>
            <a:r>
              <a:rPr lang="en-US" sz="1800" b="0" i="0" u="none" strike="noStrike" baseline="0" dirty="0">
                <a:solidFill>
                  <a:srgbClr val="231F20"/>
                </a:solidFill>
                <a:latin typeface="CIDFont+F3"/>
              </a:rPr>
              <a:t>kinship systems are not just symbolic and esoteric but have material</a:t>
            </a:r>
          </a:p>
          <a:p>
            <a:pPr algn="l"/>
            <a:r>
              <a:rPr lang="en-US" sz="1800" b="0" i="0" u="none" strike="noStrike" baseline="0" dirty="0">
                <a:solidFill>
                  <a:srgbClr val="231F20"/>
                </a:solidFill>
                <a:latin typeface="CIDFont+F3"/>
              </a:rPr>
              <a:t>consequences for the well-being of its members</a:t>
            </a:r>
          </a:p>
          <a:p>
            <a:pPr algn="l"/>
            <a:endParaRPr lang="en-US" sz="1800" dirty="0">
              <a:solidFill>
                <a:srgbClr val="231F20"/>
              </a:solidFill>
              <a:latin typeface="CIDFont+F3"/>
            </a:endParaRPr>
          </a:p>
          <a:p>
            <a:pPr algn="l"/>
            <a:r>
              <a:rPr lang="en-US" sz="1800" b="0" i="0" u="none" strike="noStrike" baseline="0" dirty="0">
                <a:latin typeface="CIDFont+F3"/>
              </a:rPr>
              <a:t>She brought out issues of power and hierarchy through vignettes of everyday life</a:t>
            </a:r>
          </a:p>
          <a:p>
            <a:pPr algn="l"/>
            <a:r>
              <a:rPr lang="en-IN" sz="1800" b="0" i="0" u="none" strike="noStrike" baseline="0" dirty="0">
                <a:latin typeface="CIDFont+F3"/>
              </a:rPr>
              <a:t>in a non-judgemental manner</a:t>
            </a:r>
            <a:endParaRPr lang="en-IN" dirty="0"/>
          </a:p>
        </p:txBody>
      </p:sp>
    </p:spTree>
    <p:extLst>
      <p:ext uri="{BB962C8B-B14F-4D97-AF65-F5344CB8AC3E}">
        <p14:creationId xmlns:p14="http://schemas.microsoft.com/office/powerpoint/2010/main" val="113666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4462A7-DA80-2F88-D396-D755B96B3F88}"/>
              </a:ext>
            </a:extLst>
          </p:cNvPr>
          <p:cNvSpPr>
            <a:spLocks noGrp="1"/>
          </p:cNvSpPr>
          <p:nvPr>
            <p:ph type="title"/>
          </p:nvPr>
        </p:nvSpPr>
        <p:spPr/>
        <p:txBody>
          <a:bodyPr/>
          <a:lstStyle/>
          <a:p>
            <a:r>
              <a:rPr lang="en-US" dirty="0"/>
              <a:t>Conti…</a:t>
            </a:r>
            <a:endParaRPr lang="en-IN" dirty="0"/>
          </a:p>
        </p:txBody>
      </p:sp>
      <p:sp>
        <p:nvSpPr>
          <p:cNvPr id="3" name="Content Placeholder 2">
            <a:extLst>
              <a:ext uri="{FF2B5EF4-FFF2-40B4-BE49-F238E27FC236}">
                <a16:creationId xmlns:a16="http://schemas.microsoft.com/office/drawing/2014/main" xmlns="" id="{21CA2902-2C0E-B17F-58BE-BF125DCA5369}"/>
              </a:ext>
            </a:extLst>
          </p:cNvPr>
          <p:cNvSpPr>
            <a:spLocks noGrp="1"/>
          </p:cNvSpPr>
          <p:nvPr>
            <p:ph idx="1"/>
          </p:nvPr>
        </p:nvSpPr>
        <p:spPr/>
        <p:txBody>
          <a:bodyPr/>
          <a:lstStyle/>
          <a:p>
            <a:pPr algn="l"/>
            <a:r>
              <a:rPr lang="en-US" sz="1800" b="0" i="0" u="none" strike="noStrike" baseline="0" dirty="0">
                <a:latin typeface="CIDFont+F3"/>
              </a:rPr>
              <a:t>Towards equality became a reference point for substantial research across </a:t>
            </a:r>
            <a:r>
              <a:rPr lang="en-US" sz="1800" b="0" i="0" u="none" strike="noStrike" baseline="0" dirty="0">
                <a:latin typeface="CIDFont+F1"/>
              </a:rPr>
              <a:t>Leela Dube</a:t>
            </a:r>
          </a:p>
          <a:p>
            <a:pPr algn="l"/>
            <a:r>
              <a:rPr lang="en-US" sz="1800" b="0" i="0" u="none" strike="noStrike" baseline="0" dirty="0">
                <a:latin typeface="CIDFont+F3"/>
              </a:rPr>
              <a:t>disciplines as it brought out the vulnerable position of girls within the household</a:t>
            </a:r>
          </a:p>
          <a:p>
            <a:pPr algn="l"/>
            <a:r>
              <a:rPr lang="en-US" sz="1800" b="0" i="0" u="none" strike="noStrike" baseline="0" dirty="0">
                <a:latin typeface="CIDFont+F3"/>
              </a:rPr>
              <a:t>especially the natal household which discriminates against the girl child in terms</a:t>
            </a:r>
          </a:p>
          <a:p>
            <a:pPr algn="l"/>
            <a:r>
              <a:rPr lang="en-US" sz="1800" b="0" i="0" u="none" strike="noStrike" baseline="0" dirty="0">
                <a:latin typeface="CIDFont+F3"/>
              </a:rPr>
              <a:t>of nutrition and health needs, marriage - facts that Dube had brought out in</a:t>
            </a:r>
          </a:p>
          <a:p>
            <a:pPr algn="l"/>
            <a:r>
              <a:rPr lang="en-US" sz="1800" b="0" i="0" u="none" strike="noStrike" baseline="0" dirty="0">
                <a:latin typeface="CIDFont+F3"/>
              </a:rPr>
              <a:t>another book on Women and Kinship as </a:t>
            </a:r>
            <a:r>
              <a:rPr lang="en-US" sz="1800" b="0" i="0" u="none" strike="noStrike" baseline="0" dirty="0" err="1">
                <a:latin typeface="CIDFont+F3"/>
              </a:rPr>
              <a:t>well.A</a:t>
            </a:r>
            <a:r>
              <a:rPr lang="en-US" sz="1800" b="0" i="0" u="none" strike="noStrike" baseline="0" dirty="0">
                <a:latin typeface="CIDFont+F3"/>
              </a:rPr>
              <a:t> large number of studies were</a:t>
            </a:r>
          </a:p>
          <a:p>
            <a:pPr algn="l"/>
            <a:r>
              <a:rPr lang="en-US" sz="1800" b="0" i="0" u="none" strike="noStrike" baseline="0" dirty="0">
                <a:latin typeface="CIDFont+F3"/>
              </a:rPr>
              <a:t>commissioned focusing on women in relation to religion, kinship, marriage and</a:t>
            </a:r>
          </a:p>
          <a:p>
            <a:pPr algn="l"/>
            <a:r>
              <a:rPr lang="en-US" sz="1800" b="0" i="0" u="none" strike="noStrike" baseline="0" dirty="0">
                <a:latin typeface="CIDFont+F3"/>
              </a:rPr>
              <a:t>marriage payments, work, “prostitution”, tribes, caste and purdah among other</a:t>
            </a:r>
          </a:p>
          <a:p>
            <a:pPr algn="l"/>
            <a:r>
              <a:rPr lang="en-US" sz="1800" b="0" i="0" u="none" strike="noStrike" baseline="0" dirty="0">
                <a:latin typeface="CIDFont+F3"/>
              </a:rPr>
              <a:t>themes leading to expansion of her interest areas (</a:t>
            </a:r>
            <a:r>
              <a:rPr lang="en-US" sz="1800" b="0" i="0" u="none" strike="noStrike" baseline="0" dirty="0" err="1">
                <a:latin typeface="CIDFont+F3"/>
              </a:rPr>
              <a:t>Palriwala</a:t>
            </a:r>
            <a:r>
              <a:rPr lang="en-US" sz="1800" b="0" i="0" u="none" strike="noStrike" baseline="0" dirty="0">
                <a:latin typeface="CIDFont+F3"/>
              </a:rPr>
              <a:t>, 2012:33).</a:t>
            </a:r>
            <a:endParaRPr lang="en-IN" dirty="0"/>
          </a:p>
        </p:txBody>
      </p:sp>
    </p:spTree>
    <p:extLst>
      <p:ext uri="{BB962C8B-B14F-4D97-AF65-F5344CB8AC3E}">
        <p14:creationId xmlns:p14="http://schemas.microsoft.com/office/powerpoint/2010/main" val="2970745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A13356-E3E3-5C65-4B15-49A2C02E4625}"/>
              </a:ext>
            </a:extLst>
          </p:cNvPr>
          <p:cNvSpPr>
            <a:spLocks noGrp="1"/>
          </p:cNvSpPr>
          <p:nvPr>
            <p:ph type="title"/>
          </p:nvPr>
        </p:nvSpPr>
        <p:spPr/>
        <p:txBody>
          <a:bodyPr/>
          <a:lstStyle/>
          <a:p>
            <a:r>
              <a:rPr lang="en-US" dirty="0"/>
              <a:t>Women and kinship </a:t>
            </a:r>
            <a:endParaRPr lang="en-IN" dirty="0"/>
          </a:p>
        </p:txBody>
      </p:sp>
      <p:sp>
        <p:nvSpPr>
          <p:cNvPr id="3" name="Content Placeholder 2">
            <a:extLst>
              <a:ext uri="{FF2B5EF4-FFF2-40B4-BE49-F238E27FC236}">
                <a16:creationId xmlns:a16="http://schemas.microsoft.com/office/drawing/2014/main" xmlns="" id="{14A1A906-1B42-E096-A494-4FE6E0923D3E}"/>
              </a:ext>
            </a:extLst>
          </p:cNvPr>
          <p:cNvSpPr>
            <a:spLocks noGrp="1"/>
          </p:cNvSpPr>
          <p:nvPr>
            <p:ph idx="1"/>
          </p:nvPr>
        </p:nvSpPr>
        <p:spPr/>
        <p:txBody>
          <a:bodyPr>
            <a:normAutofit fontScale="85000" lnSpcReduction="20000"/>
          </a:bodyPr>
          <a:lstStyle/>
          <a:p>
            <a:pPr algn="l"/>
            <a:r>
              <a:rPr lang="en-IN" sz="1800" b="0" i="0" u="none" strike="noStrike" baseline="0" dirty="0">
                <a:latin typeface="Advp10221d"/>
              </a:rPr>
              <a:t>1 Introduction 1</a:t>
            </a:r>
          </a:p>
          <a:p>
            <a:pPr algn="l"/>
            <a:r>
              <a:rPr lang="en-US" sz="1800" b="0" i="0" u="none" strike="noStrike" baseline="0" dirty="0">
                <a:latin typeface="Advp10221d"/>
              </a:rPr>
              <a:t>2 Kinship and family organization 10</a:t>
            </a:r>
          </a:p>
          <a:p>
            <a:pPr algn="l"/>
            <a:r>
              <a:rPr lang="en-US" sz="1800" b="0" i="0" u="none" strike="noStrike" baseline="0" dirty="0">
                <a:latin typeface="Advp10221d"/>
              </a:rPr>
              <a:t>3 Group membership, inheritance, and resource</a:t>
            </a:r>
          </a:p>
          <a:p>
            <a:pPr algn="l"/>
            <a:r>
              <a:rPr lang="en-IN" sz="1800" b="0" i="0" u="none" strike="noStrike" baseline="0" dirty="0">
                <a:latin typeface="Advp10221d"/>
              </a:rPr>
              <a:t>distribution 34</a:t>
            </a:r>
          </a:p>
          <a:p>
            <a:pPr algn="l"/>
            <a:r>
              <a:rPr lang="en-US" sz="1800" b="0" i="0" u="none" strike="noStrike" baseline="0" dirty="0">
                <a:latin typeface="Advp10221d"/>
              </a:rPr>
              <a:t>4 The management of female sexuality 49</a:t>
            </a:r>
          </a:p>
          <a:p>
            <a:pPr algn="l"/>
            <a:r>
              <a:rPr lang="en-US" sz="1800" b="0" i="0" u="none" strike="noStrike" baseline="0" dirty="0">
                <a:latin typeface="Advp10221d"/>
              </a:rPr>
              <a:t>5 The seclusion of women 60</a:t>
            </a:r>
          </a:p>
          <a:p>
            <a:pPr algn="l"/>
            <a:r>
              <a:rPr lang="en-US" sz="1800" b="0" i="0" u="none" strike="noStrike" baseline="0" dirty="0">
                <a:latin typeface="Advp10221d"/>
              </a:rPr>
              <a:t>6 Bodily processes and limitations on women 70</a:t>
            </a:r>
          </a:p>
          <a:p>
            <a:pPr algn="l"/>
            <a:r>
              <a:rPr lang="en-US" sz="1800" b="0" i="0" u="none" strike="noStrike" baseline="0" dirty="0">
                <a:latin typeface="Advp10221d"/>
              </a:rPr>
              <a:t>7 Women and living spaces 83</a:t>
            </a:r>
          </a:p>
          <a:p>
            <a:pPr algn="l"/>
            <a:r>
              <a:rPr lang="en-IN" sz="1800" b="0" i="0" u="none" strike="noStrike" baseline="0" dirty="0">
                <a:latin typeface="Advp10221d"/>
              </a:rPr>
              <a:t>8 Residence 88</a:t>
            </a:r>
          </a:p>
          <a:p>
            <a:pPr algn="l"/>
            <a:r>
              <a:rPr lang="en-IN" sz="1800" b="0" i="0" u="none" strike="noStrike" baseline="0" dirty="0">
                <a:latin typeface="Advp10221d"/>
              </a:rPr>
              <a:t>9 Marriage 109</a:t>
            </a:r>
          </a:p>
          <a:p>
            <a:pPr algn="l"/>
            <a:r>
              <a:rPr lang="en-IN" sz="1800" b="0" i="0" u="none" strike="noStrike" baseline="0" dirty="0">
                <a:latin typeface="Advp10221d"/>
              </a:rPr>
              <a:t>10 Nutrition and discrimination 137</a:t>
            </a:r>
          </a:p>
          <a:p>
            <a:pPr algn="l"/>
            <a:r>
              <a:rPr lang="en-US" sz="1800" b="0" i="0" u="none" strike="noStrike" baseline="0" dirty="0">
                <a:latin typeface="Advp10221d"/>
              </a:rPr>
              <a:t>11 Gender and education 146</a:t>
            </a:r>
            <a:endParaRPr lang="en-IN" dirty="0"/>
          </a:p>
        </p:txBody>
      </p:sp>
    </p:spTree>
    <p:extLst>
      <p:ext uri="{BB962C8B-B14F-4D97-AF65-F5344CB8AC3E}">
        <p14:creationId xmlns:p14="http://schemas.microsoft.com/office/powerpoint/2010/main" val="3483484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EFB946-D371-B3BA-4847-8339CD8FBCF6}"/>
              </a:ext>
            </a:extLst>
          </p:cNvPr>
          <p:cNvSpPr>
            <a:spLocks noGrp="1"/>
          </p:cNvSpPr>
          <p:nvPr>
            <p:ph type="title"/>
          </p:nvPr>
        </p:nvSpPr>
        <p:spPr/>
        <p:txBody>
          <a:bodyPr/>
          <a:lstStyle/>
          <a:p>
            <a:r>
              <a:rPr lang="en-US" dirty="0"/>
              <a:t>Why gender and why kinship</a:t>
            </a:r>
            <a:endParaRPr lang="en-IN" dirty="0"/>
          </a:p>
        </p:txBody>
      </p:sp>
      <p:sp>
        <p:nvSpPr>
          <p:cNvPr id="3" name="Content Placeholder 2">
            <a:extLst>
              <a:ext uri="{FF2B5EF4-FFF2-40B4-BE49-F238E27FC236}">
                <a16:creationId xmlns:a16="http://schemas.microsoft.com/office/drawing/2014/main" xmlns="" id="{3C58411F-6F85-5CDC-C41E-D68CBC3E0688}"/>
              </a:ext>
            </a:extLst>
          </p:cNvPr>
          <p:cNvSpPr>
            <a:spLocks noGrp="1"/>
          </p:cNvSpPr>
          <p:nvPr>
            <p:ph idx="1"/>
          </p:nvPr>
        </p:nvSpPr>
        <p:spPr/>
        <p:txBody>
          <a:bodyPr/>
          <a:lstStyle/>
          <a:p>
            <a:pPr algn="l"/>
            <a:r>
              <a:rPr lang="en-IN" sz="1800" b="0" i="0" u="none" strike="noStrike" baseline="0" dirty="0">
                <a:latin typeface="Advp10221d"/>
              </a:rPr>
              <a:t>The notion that it</a:t>
            </a:r>
          </a:p>
          <a:p>
            <a:pPr algn="l"/>
            <a:r>
              <a:rPr lang="en-US" sz="1800" b="0" i="0" u="none" strike="noStrike" baseline="0" dirty="0">
                <a:latin typeface="Advp10221d"/>
              </a:rPr>
              <a:t>is irrelevant can be attributed to a deficient understanding of the</a:t>
            </a:r>
          </a:p>
          <a:p>
            <a:pPr algn="l"/>
            <a:r>
              <a:rPr lang="en-US" sz="1800" b="0" i="0" u="none" strike="noStrike" baseline="0" dirty="0">
                <a:latin typeface="Advp10221d"/>
              </a:rPr>
              <a:t>influence of the organizing principles of kinship on the business of</a:t>
            </a:r>
          </a:p>
          <a:p>
            <a:pPr algn="l"/>
            <a:r>
              <a:rPr lang="en-US" sz="1800" b="0" i="0" u="none" strike="noStrike" baseline="0" dirty="0">
                <a:latin typeface="Advp10221d"/>
              </a:rPr>
              <a:t>living – on the allocation of resources, on the constitution of production</a:t>
            </a:r>
          </a:p>
          <a:p>
            <a:pPr algn="l"/>
            <a:r>
              <a:rPr lang="en-US" sz="1800" b="0" i="0" u="none" strike="noStrike" baseline="0" dirty="0">
                <a:latin typeface="Advp10221d"/>
              </a:rPr>
              <a:t>relations, on the immediate context of women’s lives, and on</a:t>
            </a:r>
          </a:p>
          <a:p>
            <a:pPr algn="l"/>
            <a:r>
              <a:rPr lang="en-US" sz="1800" b="0" i="0" u="none" strike="noStrike" baseline="0" dirty="0">
                <a:latin typeface="Advp10221d"/>
              </a:rPr>
              <a:t>sustaining a specific ideology of gender. The notion that it is defined</a:t>
            </a:r>
          </a:p>
          <a:p>
            <a:pPr algn="l"/>
            <a:r>
              <a:rPr lang="en-US" sz="1800" b="0" i="0" u="none" strike="noStrike" baseline="0" dirty="0">
                <a:latin typeface="Advp10221d"/>
              </a:rPr>
              <a:t>for all time is derived from the belief that it is rooted squarely in</a:t>
            </a:r>
          </a:p>
          <a:p>
            <a:pPr algn="l"/>
            <a:r>
              <a:rPr lang="en-US" sz="1800" b="0" i="0" u="none" strike="noStrike" baseline="0" dirty="0">
                <a:latin typeface="Advp10221d"/>
              </a:rPr>
              <a:t>Nature and from the conviction that men and women have different</a:t>
            </a:r>
          </a:p>
          <a:p>
            <a:pPr algn="l"/>
            <a:r>
              <a:rPr lang="en-US" sz="1800" b="0" i="0" u="none" strike="noStrike" baseline="0" dirty="0">
                <a:latin typeface="Advp10221d"/>
              </a:rPr>
              <a:t>propensities, capabilities, and trajectories.</a:t>
            </a:r>
            <a:r>
              <a:rPr lang="en-US" sz="1800" b="0" i="1" u="none" strike="noStrike" baseline="0" dirty="0">
                <a:latin typeface="Advmp5"/>
              </a:rPr>
              <a:t>1</a:t>
            </a:r>
            <a:endParaRPr lang="en-IN" dirty="0"/>
          </a:p>
        </p:txBody>
      </p:sp>
    </p:spTree>
    <p:extLst>
      <p:ext uri="{BB962C8B-B14F-4D97-AF65-F5344CB8AC3E}">
        <p14:creationId xmlns:p14="http://schemas.microsoft.com/office/powerpoint/2010/main" val="328031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C5ABE8-551F-0C5C-982A-37A33E9DBD6E}"/>
              </a:ext>
            </a:extLst>
          </p:cNvPr>
          <p:cNvSpPr>
            <a:spLocks noGrp="1"/>
          </p:cNvSpPr>
          <p:nvPr>
            <p:ph type="title"/>
          </p:nvPr>
        </p:nvSpPr>
        <p:spPr/>
        <p:txBody>
          <a:bodyPr/>
          <a:lstStyle/>
          <a:p>
            <a:r>
              <a:rPr lang="en-US" dirty="0"/>
              <a:t>Conti…</a:t>
            </a:r>
            <a:endParaRPr lang="en-IN" dirty="0"/>
          </a:p>
        </p:txBody>
      </p:sp>
      <p:sp>
        <p:nvSpPr>
          <p:cNvPr id="3" name="Content Placeholder 2">
            <a:extLst>
              <a:ext uri="{FF2B5EF4-FFF2-40B4-BE49-F238E27FC236}">
                <a16:creationId xmlns:a16="http://schemas.microsoft.com/office/drawing/2014/main" xmlns="" id="{5A486366-7C4B-F2AF-DECC-9B3A7FE0E362}"/>
              </a:ext>
            </a:extLst>
          </p:cNvPr>
          <p:cNvSpPr>
            <a:spLocks noGrp="1"/>
          </p:cNvSpPr>
          <p:nvPr>
            <p:ph idx="1"/>
          </p:nvPr>
        </p:nvSpPr>
        <p:spPr/>
        <p:txBody>
          <a:bodyPr/>
          <a:lstStyle/>
          <a:p>
            <a:pPr algn="l"/>
            <a:r>
              <a:rPr lang="en-IN" sz="1800" b="0" i="0" u="none" strike="noStrike" baseline="0" dirty="0">
                <a:latin typeface="Advp10221d"/>
              </a:rPr>
              <a:t>The persistent concern in</a:t>
            </a:r>
          </a:p>
          <a:p>
            <a:pPr algn="l"/>
            <a:r>
              <a:rPr lang="en-US" sz="1800" b="0" i="0" u="none" strike="noStrike" baseline="0" dirty="0">
                <a:latin typeface="Advp10221d"/>
              </a:rPr>
              <a:t>both East and West with ‘‘family breakdown’’ suggests an ideology</a:t>
            </a:r>
          </a:p>
          <a:p>
            <a:pPr algn="l"/>
            <a:r>
              <a:rPr lang="en-US" sz="1800" b="0" i="0" u="none" strike="noStrike" baseline="0" dirty="0">
                <a:latin typeface="Advp10221d"/>
              </a:rPr>
              <a:t>that holds that kinship systems </a:t>
            </a:r>
            <a:r>
              <a:rPr lang="en-US" sz="1800" b="0" i="0" u="none" strike="noStrike" baseline="0" dirty="0">
                <a:latin typeface="Advp10221e"/>
              </a:rPr>
              <a:t>should </a:t>
            </a:r>
            <a:r>
              <a:rPr lang="en-US" sz="1800" b="0" i="0" u="none" strike="noStrike" baseline="0" dirty="0">
                <a:latin typeface="Advp10221d"/>
              </a:rPr>
              <a:t>be stable; perhaps because our</a:t>
            </a:r>
          </a:p>
          <a:p>
            <a:pPr algn="l"/>
            <a:r>
              <a:rPr lang="en-US" sz="1800" b="0" i="0" u="none" strike="noStrike" baseline="0" dirty="0">
                <a:latin typeface="Advp10221d"/>
              </a:rPr>
              <a:t>identities are rooted in our memories and in our images of family</a:t>
            </a:r>
          </a:p>
          <a:p>
            <a:pPr algn="l"/>
            <a:r>
              <a:rPr lang="en-IN" sz="1800" b="0" i="0" u="none" strike="noStrike" baseline="0" dirty="0">
                <a:latin typeface="Advp10221d"/>
              </a:rPr>
              <a:t>and kinship links.</a:t>
            </a:r>
            <a:endParaRPr lang="en-IN" dirty="0"/>
          </a:p>
        </p:txBody>
      </p:sp>
    </p:spTree>
    <p:extLst>
      <p:ext uri="{BB962C8B-B14F-4D97-AF65-F5344CB8AC3E}">
        <p14:creationId xmlns:p14="http://schemas.microsoft.com/office/powerpoint/2010/main" val="2655741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758593-7630-C7B1-7329-0D931DB9E8FE}"/>
              </a:ext>
            </a:extLst>
          </p:cNvPr>
          <p:cNvSpPr>
            <a:spLocks noGrp="1"/>
          </p:cNvSpPr>
          <p:nvPr>
            <p:ph type="title"/>
          </p:nvPr>
        </p:nvSpPr>
        <p:spPr/>
        <p:txBody>
          <a:bodyPr/>
          <a:lstStyle/>
          <a:p>
            <a:r>
              <a:rPr lang="en-US" dirty="0"/>
              <a:t>Conti…</a:t>
            </a:r>
            <a:endParaRPr lang="en-IN" dirty="0"/>
          </a:p>
        </p:txBody>
      </p:sp>
      <p:sp>
        <p:nvSpPr>
          <p:cNvPr id="3" name="Content Placeholder 2">
            <a:extLst>
              <a:ext uri="{FF2B5EF4-FFF2-40B4-BE49-F238E27FC236}">
                <a16:creationId xmlns:a16="http://schemas.microsoft.com/office/drawing/2014/main" xmlns="" id="{5B1B16B8-241B-F8C5-B4ED-B485749A5502}"/>
              </a:ext>
            </a:extLst>
          </p:cNvPr>
          <p:cNvSpPr>
            <a:spLocks noGrp="1"/>
          </p:cNvSpPr>
          <p:nvPr>
            <p:ph idx="1"/>
          </p:nvPr>
        </p:nvSpPr>
        <p:spPr/>
        <p:txBody>
          <a:bodyPr/>
          <a:lstStyle/>
          <a:p>
            <a:pPr algn="l"/>
            <a:r>
              <a:rPr lang="en-US" sz="1800" b="0" i="0" u="none" strike="noStrike" baseline="0" dirty="0">
                <a:latin typeface="Advp10221d"/>
              </a:rPr>
              <a:t>Asia </a:t>
            </a:r>
            <a:r>
              <a:rPr lang="en-US" sz="1800" b="0" i="0" u="none" strike="noStrike" baseline="0" dirty="0" err="1">
                <a:latin typeface="Advp10221d"/>
              </a:rPr>
              <a:t>harbours</a:t>
            </a:r>
            <a:r>
              <a:rPr lang="en-US" sz="1800" b="0" i="0" u="none" strike="noStrike" baseline="0" dirty="0">
                <a:latin typeface="Advp10221d"/>
              </a:rPr>
              <a:t> a variety of kinship systems under the three main</a:t>
            </a:r>
          </a:p>
          <a:p>
            <a:pPr algn="l"/>
            <a:r>
              <a:rPr lang="en-US" sz="1800" b="0" i="0" u="none" strike="noStrike" baseline="0" dirty="0">
                <a:latin typeface="Advp10221d"/>
              </a:rPr>
              <a:t>heads: patrilineal, matrilineal, and bilateral. South Asia is predominantly</a:t>
            </a:r>
          </a:p>
          <a:p>
            <a:pPr algn="l"/>
            <a:r>
              <a:rPr lang="en-US" sz="1800" b="0" i="0" u="none" strike="noStrike" baseline="0" dirty="0">
                <a:latin typeface="Advp10221d"/>
              </a:rPr>
              <a:t>patrilineal, with two important matrilineal pockets in the</a:t>
            </a:r>
          </a:p>
          <a:p>
            <a:pPr algn="l"/>
            <a:r>
              <a:rPr lang="en-US" sz="1800" b="0" i="0" u="none" strike="noStrike" baseline="0" dirty="0">
                <a:latin typeface="Advp10221d"/>
              </a:rPr>
              <a:t>south-west and the north-east. Although South-East Asia is predominantly</a:t>
            </a:r>
          </a:p>
          <a:p>
            <a:pPr algn="l"/>
            <a:r>
              <a:rPr lang="en-US" sz="1800" b="0" i="0" u="none" strike="noStrike" baseline="0" dirty="0">
                <a:latin typeface="Advp10221d"/>
              </a:rPr>
              <a:t>bilateral, with both parents being relevant for reckoning kinship</a:t>
            </a:r>
          </a:p>
          <a:p>
            <a:pPr algn="l"/>
            <a:r>
              <a:rPr lang="en-US" sz="1800" b="0" i="0" u="none" strike="noStrike" baseline="0" dirty="0">
                <a:latin typeface="Advp10221d"/>
              </a:rPr>
              <a:t>and for claiming rights to resources, there are also significant</a:t>
            </a:r>
          </a:p>
          <a:p>
            <a:pPr algn="l"/>
            <a:r>
              <a:rPr lang="en-US" sz="1800" b="0" i="0" u="none" strike="noStrike" baseline="0" dirty="0">
                <a:latin typeface="Advp10221d"/>
              </a:rPr>
              <a:t>populations that follow matriliny or patriliny</a:t>
            </a:r>
            <a:endParaRPr lang="en-IN" dirty="0"/>
          </a:p>
        </p:txBody>
      </p:sp>
    </p:spTree>
    <p:extLst>
      <p:ext uri="{BB962C8B-B14F-4D97-AF65-F5344CB8AC3E}">
        <p14:creationId xmlns:p14="http://schemas.microsoft.com/office/powerpoint/2010/main" val="1811220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020D23-59CE-A4C8-816C-63D4A54B8CF7}"/>
              </a:ext>
            </a:extLst>
          </p:cNvPr>
          <p:cNvSpPr>
            <a:spLocks noGrp="1"/>
          </p:cNvSpPr>
          <p:nvPr>
            <p:ph type="title"/>
          </p:nvPr>
        </p:nvSpPr>
        <p:spPr/>
        <p:txBody>
          <a:bodyPr/>
          <a:lstStyle/>
          <a:p>
            <a:r>
              <a:rPr lang="en-US" dirty="0"/>
              <a:t>Main Argument </a:t>
            </a:r>
            <a:endParaRPr lang="en-IN" dirty="0"/>
          </a:p>
        </p:txBody>
      </p:sp>
      <p:sp>
        <p:nvSpPr>
          <p:cNvPr id="3" name="Content Placeholder 2">
            <a:extLst>
              <a:ext uri="{FF2B5EF4-FFF2-40B4-BE49-F238E27FC236}">
                <a16:creationId xmlns:a16="http://schemas.microsoft.com/office/drawing/2014/main" xmlns="" id="{1441F917-4BED-0365-CD94-A2452823B2A9}"/>
              </a:ext>
            </a:extLst>
          </p:cNvPr>
          <p:cNvSpPr>
            <a:spLocks noGrp="1"/>
          </p:cNvSpPr>
          <p:nvPr>
            <p:ph idx="1"/>
          </p:nvPr>
        </p:nvSpPr>
        <p:spPr/>
        <p:txBody>
          <a:bodyPr/>
          <a:lstStyle/>
          <a:p>
            <a:pPr algn="l"/>
            <a:r>
              <a:rPr lang="en-US" sz="1800" b="0" i="0" u="none" strike="noStrike" baseline="0" dirty="0">
                <a:latin typeface="Advp10221d"/>
              </a:rPr>
              <a:t>My basic argument is that differences in kinship</a:t>
            </a:r>
          </a:p>
          <a:p>
            <a:pPr algn="l"/>
            <a:r>
              <a:rPr lang="en-US" sz="1800" b="0" i="0" u="none" strike="noStrike" baseline="0" dirty="0">
                <a:latin typeface="Advp10221d"/>
              </a:rPr>
              <a:t>systems and family structures account for some critical differences</a:t>
            </a:r>
          </a:p>
          <a:p>
            <a:pPr algn="l"/>
            <a:r>
              <a:rPr lang="en-US" sz="1800" b="0" i="0" u="none" strike="noStrike" baseline="0" dirty="0">
                <a:latin typeface="Advp10221d"/>
              </a:rPr>
              <a:t>among societies in the ways in which gender operates. The central</a:t>
            </a:r>
          </a:p>
          <a:p>
            <a:pPr algn="l"/>
            <a:r>
              <a:rPr lang="en-US" sz="1800" b="0" i="0" u="none" strike="noStrike" baseline="0" dirty="0">
                <a:latin typeface="Advp10221d"/>
              </a:rPr>
              <a:t>concern here is to </a:t>
            </a:r>
            <a:r>
              <a:rPr lang="en-US" sz="1800" b="1" i="0" u="none" strike="noStrike" baseline="0" dirty="0">
                <a:latin typeface="Advp10221d"/>
              </a:rPr>
              <a:t>understand how gender roles are conceived of and</a:t>
            </a:r>
          </a:p>
          <a:p>
            <a:pPr algn="l"/>
            <a:r>
              <a:rPr lang="en-US" sz="1800" b="1" i="0" u="none" strike="noStrike" baseline="0" dirty="0">
                <a:latin typeface="Advp10221d"/>
              </a:rPr>
              <a:t>enacted, the process by which women and men are turned into gendered</a:t>
            </a:r>
          </a:p>
          <a:p>
            <a:pPr algn="l"/>
            <a:r>
              <a:rPr lang="en-US" sz="1800" b="1" i="0" u="none" strike="noStrike" baseline="0" dirty="0">
                <a:latin typeface="Advp10221d"/>
              </a:rPr>
              <a:t>subjects and thus implicated in the maintenance and reproduction</a:t>
            </a:r>
          </a:p>
          <a:p>
            <a:pPr algn="l"/>
            <a:r>
              <a:rPr lang="en-US" sz="1800" b="1" i="0" u="none" strike="noStrike" baseline="0" dirty="0">
                <a:latin typeface="Advp10221d"/>
              </a:rPr>
              <a:t>of a social system.</a:t>
            </a:r>
            <a:r>
              <a:rPr lang="en-US" sz="1800" b="0" i="0" u="none" strike="noStrike" baseline="0" dirty="0">
                <a:latin typeface="Advp10221d"/>
              </a:rPr>
              <a:t> This can help us grasp the often bafflingly</a:t>
            </a:r>
          </a:p>
          <a:p>
            <a:pPr algn="l"/>
            <a:r>
              <a:rPr lang="en-US" sz="1800" b="0" i="0" u="none" strike="noStrike" baseline="0" dirty="0">
                <a:latin typeface="Advp10221d"/>
              </a:rPr>
              <a:t>complex and subtle differences in the </a:t>
            </a:r>
            <a:r>
              <a:rPr lang="en-US" sz="1800" b="1" i="0" u="none" strike="noStrike" baseline="0" dirty="0">
                <a:latin typeface="Advp10221d"/>
              </a:rPr>
              <a:t>quality of gender relations</a:t>
            </a:r>
            <a:r>
              <a:rPr lang="en-US" sz="1800" b="0" i="0" u="none" strike="noStrike" baseline="0" dirty="0">
                <a:latin typeface="Advp10221d"/>
              </a:rPr>
              <a:t>.</a:t>
            </a:r>
            <a:endParaRPr lang="en-IN" dirty="0"/>
          </a:p>
        </p:txBody>
      </p:sp>
    </p:spTree>
    <p:extLst>
      <p:ext uri="{BB962C8B-B14F-4D97-AF65-F5344CB8AC3E}">
        <p14:creationId xmlns:p14="http://schemas.microsoft.com/office/powerpoint/2010/main" val="517013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9F98E5-ADFC-15DB-3D30-9C1FDDE159C4}"/>
              </a:ext>
            </a:extLst>
          </p:cNvPr>
          <p:cNvSpPr>
            <a:spLocks noGrp="1"/>
          </p:cNvSpPr>
          <p:nvPr>
            <p:ph type="title"/>
          </p:nvPr>
        </p:nvSpPr>
        <p:spPr/>
        <p:txBody>
          <a:bodyPr/>
          <a:lstStyle/>
          <a:p>
            <a:r>
              <a:rPr lang="en-US" dirty="0"/>
              <a:t>Conti…</a:t>
            </a:r>
            <a:endParaRPr lang="en-IN" dirty="0"/>
          </a:p>
        </p:txBody>
      </p:sp>
      <p:sp>
        <p:nvSpPr>
          <p:cNvPr id="3" name="Content Placeholder 2">
            <a:extLst>
              <a:ext uri="{FF2B5EF4-FFF2-40B4-BE49-F238E27FC236}">
                <a16:creationId xmlns:a16="http://schemas.microsoft.com/office/drawing/2014/main" xmlns="" id="{9CA6BCDB-591A-2195-3F39-5F273C43271A}"/>
              </a:ext>
            </a:extLst>
          </p:cNvPr>
          <p:cNvSpPr>
            <a:spLocks noGrp="1"/>
          </p:cNvSpPr>
          <p:nvPr>
            <p:ph idx="1"/>
          </p:nvPr>
        </p:nvSpPr>
        <p:spPr/>
        <p:txBody>
          <a:bodyPr/>
          <a:lstStyle/>
          <a:p>
            <a:pPr algn="l"/>
            <a:r>
              <a:rPr lang="en-IN" sz="1800" b="0" i="0" u="none" strike="noStrike" baseline="0" dirty="0">
                <a:latin typeface="Advp10221d"/>
              </a:rPr>
              <a:t>Although caste</a:t>
            </a:r>
          </a:p>
          <a:p>
            <a:pPr algn="l"/>
            <a:r>
              <a:rPr lang="en-US" sz="1800" b="0" i="0" u="none" strike="noStrike" baseline="0" dirty="0">
                <a:latin typeface="Advp10221d"/>
              </a:rPr>
              <a:t>and class are significant variables in the study of gender, their use</a:t>
            </a:r>
          </a:p>
          <a:p>
            <a:pPr algn="l"/>
            <a:r>
              <a:rPr lang="en-US" sz="1800" b="0" i="0" u="none" strike="noStrike" baseline="0" dirty="0">
                <a:latin typeface="Advp10221d"/>
              </a:rPr>
              <a:t>must be informed by an awareness of the institutions and practices</a:t>
            </a:r>
          </a:p>
          <a:p>
            <a:pPr algn="l"/>
            <a:r>
              <a:rPr lang="en-US" sz="1800" b="0" i="0" u="none" strike="noStrike" baseline="0" dirty="0">
                <a:latin typeface="Advp10221d"/>
              </a:rPr>
              <a:t>in the realm of kinship, marriage, and the family. And sometimes</a:t>
            </a:r>
          </a:p>
          <a:p>
            <a:pPr algn="l"/>
            <a:r>
              <a:rPr lang="en-US" sz="1800" b="0" i="0" u="none" strike="noStrike" baseline="0" dirty="0">
                <a:latin typeface="Advp10221d"/>
              </a:rPr>
              <a:t>the norms and rules laid down by religion or by the state may differ</a:t>
            </a:r>
          </a:p>
          <a:p>
            <a:pPr algn="l"/>
            <a:r>
              <a:rPr lang="en-US" sz="1800" b="0" i="0" u="none" strike="noStrike" baseline="0" dirty="0">
                <a:latin typeface="Advp10221d"/>
              </a:rPr>
              <a:t>from those prescribed by the kinship system, resulting in compromises,</a:t>
            </a:r>
          </a:p>
          <a:p>
            <a:pPr algn="l"/>
            <a:r>
              <a:rPr lang="en-IN" sz="1800" b="0" i="0" u="none" strike="noStrike" baseline="0" dirty="0">
                <a:latin typeface="Advp10221d"/>
              </a:rPr>
              <a:t>manoeuvring, and compartmentalization.</a:t>
            </a:r>
            <a:endParaRPr lang="en-IN" dirty="0"/>
          </a:p>
        </p:txBody>
      </p:sp>
    </p:spTree>
    <p:extLst>
      <p:ext uri="{BB962C8B-B14F-4D97-AF65-F5344CB8AC3E}">
        <p14:creationId xmlns:p14="http://schemas.microsoft.com/office/powerpoint/2010/main" val="352987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FB85C1-F2C8-247C-ADB5-C8F334E2B631}"/>
              </a:ext>
            </a:extLst>
          </p:cNvPr>
          <p:cNvSpPr>
            <a:spLocks noGrp="1"/>
          </p:cNvSpPr>
          <p:nvPr>
            <p:ph type="title"/>
          </p:nvPr>
        </p:nvSpPr>
        <p:spPr/>
        <p:txBody>
          <a:bodyPr/>
          <a:lstStyle/>
          <a:p>
            <a:r>
              <a:rPr lang="en-US" dirty="0"/>
              <a:t>Family formation …</a:t>
            </a:r>
            <a:endParaRPr lang="en-IN" dirty="0"/>
          </a:p>
        </p:txBody>
      </p:sp>
      <p:sp>
        <p:nvSpPr>
          <p:cNvPr id="3" name="Content Placeholder 2">
            <a:extLst>
              <a:ext uri="{FF2B5EF4-FFF2-40B4-BE49-F238E27FC236}">
                <a16:creationId xmlns:a16="http://schemas.microsoft.com/office/drawing/2014/main" xmlns="" id="{1862D322-C5EE-84A8-0405-36D98C0FFE86}"/>
              </a:ext>
            </a:extLst>
          </p:cNvPr>
          <p:cNvSpPr>
            <a:spLocks noGrp="1"/>
          </p:cNvSpPr>
          <p:nvPr>
            <p:ph idx="1"/>
          </p:nvPr>
        </p:nvSpPr>
        <p:spPr/>
        <p:txBody>
          <a:bodyPr>
            <a:normAutofit fontScale="92500" lnSpcReduction="20000"/>
          </a:bodyPr>
          <a:lstStyle/>
          <a:p>
            <a:pPr algn="l"/>
            <a:r>
              <a:rPr lang="en-US" sz="1800" b="0" i="0" u="none" strike="noStrike" baseline="0" dirty="0">
                <a:latin typeface="Advp10221d"/>
              </a:rPr>
              <a:t>family is not just a function</a:t>
            </a:r>
          </a:p>
          <a:p>
            <a:pPr algn="l"/>
            <a:r>
              <a:rPr lang="en-US" sz="1800" b="0" i="0" u="none" strike="noStrike" baseline="0" dirty="0">
                <a:latin typeface="Advp10221d"/>
              </a:rPr>
              <a:t>of demography. It reflects the rules of marital recruitment and</a:t>
            </a:r>
          </a:p>
          <a:p>
            <a:pPr algn="l"/>
            <a:r>
              <a:rPr lang="en-US" sz="1800" b="0" i="0" u="none" strike="noStrike" baseline="0" dirty="0">
                <a:latin typeface="Advp10221d"/>
              </a:rPr>
              <a:t>residence as well as the normative and actual patterns of rearrangement</a:t>
            </a:r>
          </a:p>
          <a:p>
            <a:pPr algn="l"/>
            <a:r>
              <a:rPr lang="en-US" sz="1800" b="0" i="0" u="none" strike="noStrike" baseline="0" dirty="0">
                <a:latin typeface="Advp10221d"/>
              </a:rPr>
              <a:t>of family structure in the replacement of one generation by the</a:t>
            </a:r>
          </a:p>
          <a:p>
            <a:pPr algn="l"/>
            <a:r>
              <a:rPr lang="en-US" sz="1800" b="0" i="0" u="none" strike="noStrike" baseline="0" dirty="0">
                <a:latin typeface="Advp10221d"/>
              </a:rPr>
              <a:t>next. The actual composition of a family unit, moreover, with its</a:t>
            </a:r>
          </a:p>
          <a:p>
            <a:pPr algn="l"/>
            <a:r>
              <a:rPr lang="en-US" sz="1800" b="0" i="0" u="none" strike="noStrike" baseline="0" dirty="0">
                <a:latin typeface="Advp10221d"/>
              </a:rPr>
              <a:t>configuration of role relationships and the specific contributions of</a:t>
            </a:r>
          </a:p>
          <a:p>
            <a:pPr algn="l"/>
            <a:r>
              <a:rPr lang="en-US" sz="1800" b="0" i="0" u="none" strike="noStrike" baseline="0" dirty="0">
                <a:latin typeface="Advp10221d"/>
              </a:rPr>
              <a:t>its members to the business of living, is not all that determines the</a:t>
            </a:r>
          </a:p>
          <a:p>
            <a:pPr algn="l"/>
            <a:r>
              <a:rPr lang="en-US" sz="1800" b="0" i="0" u="none" strike="noStrike" baseline="0" dirty="0">
                <a:latin typeface="Advp10221d"/>
              </a:rPr>
              <a:t>apportionment of resources, the gender-based and age-based divisions</a:t>
            </a:r>
          </a:p>
          <a:p>
            <a:pPr algn="l"/>
            <a:r>
              <a:rPr lang="en-US" sz="1800" b="0" i="0" u="none" strike="noStrike" baseline="0" dirty="0">
                <a:latin typeface="Advp10221d"/>
              </a:rPr>
              <a:t>of work, and conceptions of the value of son and daughter, man</a:t>
            </a:r>
          </a:p>
          <a:p>
            <a:pPr algn="l"/>
            <a:r>
              <a:rPr lang="en-US" sz="1800" b="0" i="0" u="none" strike="noStrike" baseline="0" dirty="0">
                <a:latin typeface="Advp10221d"/>
              </a:rPr>
              <a:t>and woman. Here we must enter also the arena of kinship, with its</a:t>
            </a:r>
          </a:p>
          <a:p>
            <a:pPr algn="l"/>
            <a:r>
              <a:rPr lang="en-IN" sz="1800" b="0" i="0" u="none" strike="noStrike" baseline="0" dirty="0">
                <a:latin typeface="Advp10221d"/>
              </a:rPr>
              <a:t>rules, norms, and ideology.</a:t>
            </a:r>
            <a:endParaRPr lang="en-IN" dirty="0"/>
          </a:p>
        </p:txBody>
      </p:sp>
    </p:spTree>
    <p:extLst>
      <p:ext uri="{BB962C8B-B14F-4D97-AF65-F5344CB8AC3E}">
        <p14:creationId xmlns:p14="http://schemas.microsoft.com/office/powerpoint/2010/main" val="3069700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94C230-0D8E-14BD-C04B-F957346A0300}"/>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xmlns="" id="{FF136D32-BAB1-CDD8-87D8-C14AF0A5361B}"/>
              </a:ext>
            </a:extLst>
          </p:cNvPr>
          <p:cNvSpPr>
            <a:spLocks noGrp="1"/>
          </p:cNvSpPr>
          <p:nvPr>
            <p:ph idx="1"/>
          </p:nvPr>
        </p:nvSpPr>
        <p:spPr>
          <a:xfrm>
            <a:off x="1066800" y="1378226"/>
            <a:ext cx="10058400" cy="4574518"/>
          </a:xfrm>
        </p:spPr>
        <p:txBody>
          <a:bodyPr>
            <a:noAutofit/>
          </a:bodyPr>
          <a:lstStyle/>
          <a:p>
            <a:pPr algn="l"/>
            <a:r>
              <a:rPr lang="en-US" sz="1600" b="0" i="0" u="none" strike="noStrike" baseline="0" dirty="0">
                <a:latin typeface="Times New Roman" panose="02020603050405020304" pitchFamily="18" charset="0"/>
                <a:cs typeface="Times New Roman" panose="02020603050405020304" pitchFamily="18" charset="0"/>
              </a:rPr>
              <a:t>an understanding of the complexities</a:t>
            </a:r>
          </a:p>
          <a:p>
            <a:pPr algn="l"/>
            <a:r>
              <a:rPr lang="en-US" sz="1600" b="0" i="0" u="none" strike="noStrike" baseline="0" dirty="0">
                <a:latin typeface="Times New Roman" panose="02020603050405020304" pitchFamily="18" charset="0"/>
                <a:cs typeface="Times New Roman" panose="02020603050405020304" pitchFamily="18" charset="0"/>
              </a:rPr>
              <a:t>and subtleties of gender relations. At the same time, in looking at</a:t>
            </a:r>
          </a:p>
          <a:p>
            <a:pPr algn="l"/>
            <a:r>
              <a:rPr lang="en-US" sz="1600" b="0" i="0" u="none" strike="noStrike" baseline="0" dirty="0">
                <a:latin typeface="Times New Roman" panose="02020603050405020304" pitchFamily="18" charset="0"/>
                <a:cs typeface="Times New Roman" panose="02020603050405020304" pitchFamily="18" charset="0"/>
              </a:rPr>
              <a:t>the bases of legitimation of the organizing principles of kinship as</a:t>
            </a:r>
          </a:p>
          <a:p>
            <a:pPr algn="l"/>
            <a:r>
              <a:rPr lang="en-US" sz="1600" b="0" i="0" u="none" strike="noStrike" baseline="0" dirty="0">
                <a:latin typeface="Times New Roman" panose="02020603050405020304" pitchFamily="18" charset="0"/>
                <a:cs typeface="Times New Roman" panose="02020603050405020304" pitchFamily="18" charset="0"/>
              </a:rPr>
              <a:t>expressed through law, social patterns, </a:t>
            </a:r>
            <a:r>
              <a:rPr lang="en-US" sz="1600" b="0" i="0" u="none" strike="noStrike" baseline="0" dirty="0" err="1">
                <a:latin typeface="Times New Roman" panose="02020603050405020304" pitchFamily="18" charset="0"/>
                <a:cs typeface="Times New Roman" panose="02020603050405020304" pitchFamily="18" charset="0"/>
              </a:rPr>
              <a:t>behavioural</a:t>
            </a:r>
            <a:r>
              <a:rPr lang="en-US" sz="1600" b="0" i="0" u="none" strike="noStrike" baseline="0" dirty="0">
                <a:latin typeface="Times New Roman" panose="02020603050405020304" pitchFamily="18" charset="0"/>
                <a:cs typeface="Times New Roman" panose="02020603050405020304" pitchFamily="18" charset="0"/>
              </a:rPr>
              <a:t> norms, and</a:t>
            </a:r>
          </a:p>
          <a:p>
            <a:pPr algn="l"/>
            <a:r>
              <a:rPr lang="en-US" sz="1600" b="0" i="0" u="none" strike="noStrike" baseline="0" dirty="0">
                <a:latin typeface="Times New Roman" panose="02020603050405020304" pitchFamily="18" charset="0"/>
                <a:cs typeface="Times New Roman" panose="02020603050405020304" pitchFamily="18" charset="0"/>
              </a:rPr>
              <a:t>judgements, we have also to look into cultural conceptions of biological</a:t>
            </a:r>
          </a:p>
          <a:p>
            <a:pPr algn="l"/>
            <a:r>
              <a:rPr lang="en-US" sz="1600" b="0" i="0" u="none" strike="noStrike" baseline="0" dirty="0">
                <a:latin typeface="Times New Roman" panose="02020603050405020304" pitchFamily="18" charset="0"/>
                <a:cs typeface="Times New Roman" panose="02020603050405020304" pitchFamily="18" charset="0"/>
              </a:rPr>
              <a:t>processes and of the nature of female and male sexuality. This</a:t>
            </a:r>
          </a:p>
          <a:p>
            <a:pPr algn="l"/>
            <a:r>
              <a:rPr lang="en-US" sz="1600" b="0" i="0" u="none" strike="noStrike" baseline="0" dirty="0">
                <a:latin typeface="Times New Roman" panose="02020603050405020304" pitchFamily="18" charset="0"/>
                <a:cs typeface="Times New Roman" panose="02020603050405020304" pitchFamily="18" charset="0"/>
              </a:rPr>
              <a:t>may take us to religious ideology, to the cultural conceptions of social</a:t>
            </a:r>
          </a:p>
          <a:p>
            <a:pPr algn="l"/>
            <a:r>
              <a:rPr lang="en-US" sz="1600" b="0" i="0" u="none" strike="noStrike" baseline="0" dirty="0">
                <a:latin typeface="Times New Roman" panose="02020603050405020304" pitchFamily="18" charset="0"/>
                <a:cs typeface="Times New Roman" panose="02020603050405020304" pitchFamily="18" charset="0"/>
              </a:rPr>
              <a:t>reality, to the world-view of the people, and to patterns of production.</a:t>
            </a:r>
          </a:p>
          <a:p>
            <a:pPr algn="l"/>
            <a:r>
              <a:rPr lang="en-US" sz="1600" b="0" i="0" u="none" strike="noStrike" baseline="0" dirty="0">
                <a:latin typeface="Times New Roman" panose="02020603050405020304" pitchFamily="18" charset="0"/>
                <a:cs typeface="Times New Roman" panose="02020603050405020304" pitchFamily="18" charset="0"/>
              </a:rPr>
              <a:t>I look upon kinship as significant and relevant to the understanding</a:t>
            </a:r>
          </a:p>
          <a:p>
            <a:pPr algn="l"/>
            <a:r>
              <a:rPr lang="en-US" sz="1600" b="0" i="0" u="none" strike="noStrike" baseline="0" dirty="0">
                <a:latin typeface="Times New Roman" panose="02020603050405020304" pitchFamily="18" charset="0"/>
                <a:cs typeface="Times New Roman" panose="02020603050405020304" pitchFamily="18" charset="0"/>
              </a:rPr>
              <a:t>of women’s lives, but I certainly do not wish to look at it</a:t>
            </a:r>
          </a:p>
          <a:p>
            <a:pPr algn="l"/>
            <a:r>
              <a:rPr lang="en-IN" sz="1600" b="0" i="0" u="none" strike="noStrike" baseline="0" dirty="0">
                <a:latin typeface="Times New Roman" panose="02020603050405020304" pitchFamily="18" charset="0"/>
                <a:cs typeface="Times New Roman" panose="02020603050405020304" pitchFamily="18" charset="0"/>
              </a:rPr>
              <a:t>exclusively and in isolation.</a:t>
            </a: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4731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39CCE1-CE28-4212-CA3E-8B2B9CB01098}"/>
              </a:ext>
            </a:extLst>
          </p:cNvPr>
          <p:cNvSpPr>
            <a:spLocks noGrp="1"/>
          </p:cNvSpPr>
          <p:nvPr>
            <p:ph type="title"/>
          </p:nvPr>
        </p:nvSpPr>
        <p:spPr/>
        <p:txBody>
          <a:bodyPr/>
          <a:lstStyle/>
          <a:p>
            <a:r>
              <a:rPr lang="en-US" dirty="0"/>
              <a:t>Developing her own approach </a:t>
            </a:r>
            <a:endParaRPr lang="en-IN" dirty="0"/>
          </a:p>
        </p:txBody>
      </p:sp>
      <p:sp>
        <p:nvSpPr>
          <p:cNvPr id="3" name="Content Placeholder 2">
            <a:extLst>
              <a:ext uri="{FF2B5EF4-FFF2-40B4-BE49-F238E27FC236}">
                <a16:creationId xmlns:a16="http://schemas.microsoft.com/office/drawing/2014/main" xmlns="" id="{2280B521-CE85-8A0B-018E-0BE21D5EE4F5}"/>
              </a:ext>
            </a:extLst>
          </p:cNvPr>
          <p:cNvSpPr>
            <a:spLocks noGrp="1"/>
          </p:cNvSpPr>
          <p:nvPr>
            <p:ph idx="1"/>
          </p:nvPr>
        </p:nvSpPr>
        <p:spPr/>
        <p:txBody>
          <a:bodyPr>
            <a:normAutofit fontScale="70000" lnSpcReduction="20000"/>
          </a:bodyPr>
          <a:lstStyle/>
          <a:p>
            <a:pPr algn="l"/>
            <a:r>
              <a:rPr lang="en-US" sz="1800" b="0" i="0" u="none" strike="noStrike" baseline="0" dirty="0">
                <a:latin typeface="Advp10221d"/>
              </a:rPr>
              <a:t>In feminist anthropology the materialist approach (represented by</a:t>
            </a:r>
          </a:p>
          <a:p>
            <a:pPr algn="l"/>
            <a:r>
              <a:rPr lang="en-US" sz="1800" b="0" i="0" u="none" strike="noStrike" baseline="0" dirty="0">
                <a:latin typeface="Advp10221d"/>
              </a:rPr>
              <a:t>a concern with relations of production and with division of labour)</a:t>
            </a:r>
          </a:p>
          <a:p>
            <a:pPr algn="l"/>
            <a:r>
              <a:rPr lang="en-US" sz="1800" b="0" i="0" u="none" strike="noStrike" baseline="0" dirty="0">
                <a:latin typeface="Advp10221d"/>
              </a:rPr>
              <a:t>and the ideational or cognitive-oriented approach (which concentrates</a:t>
            </a:r>
          </a:p>
          <a:p>
            <a:pPr algn="l"/>
            <a:r>
              <a:rPr lang="en-US" sz="1800" b="0" i="0" u="none" strike="noStrike" baseline="0" dirty="0">
                <a:latin typeface="Advp10221d"/>
              </a:rPr>
              <a:t>on the definition of conceptions of gender) are becoming</a:t>
            </a:r>
          </a:p>
          <a:p>
            <a:pPr algn="l"/>
            <a:r>
              <a:rPr lang="en-US" sz="1800" b="0" i="0" u="none" strike="noStrike" baseline="0" dirty="0">
                <a:latin typeface="Advp10221d"/>
              </a:rPr>
              <a:t>increasingly interlinked (</a:t>
            </a:r>
            <a:r>
              <a:rPr lang="en-US" sz="1800" b="0" i="0" u="none" strike="noStrike" baseline="0" dirty="0" err="1">
                <a:latin typeface="Advp10221d"/>
              </a:rPr>
              <a:t>Schrijvers</a:t>
            </a:r>
            <a:r>
              <a:rPr lang="en-US" sz="1800" b="0" i="0" u="none" strike="noStrike" baseline="0" dirty="0">
                <a:latin typeface="Advp10221d"/>
              </a:rPr>
              <a:t> 1985). In my approach, kinship</a:t>
            </a:r>
          </a:p>
          <a:p>
            <a:pPr algn="l"/>
            <a:r>
              <a:rPr lang="en-US" sz="1800" b="0" i="0" u="none" strike="noStrike" baseline="0" dirty="0">
                <a:latin typeface="Advp10221d"/>
              </a:rPr>
              <a:t>subsumes both material and ideological aspects of women’s lives.</a:t>
            </a:r>
          </a:p>
          <a:p>
            <a:pPr algn="l"/>
            <a:r>
              <a:rPr lang="en-US" sz="1800" b="0" i="0" u="none" strike="noStrike" baseline="0" dirty="0">
                <a:latin typeface="Advp10221d"/>
              </a:rPr>
              <a:t>In fact the two are so intertwined that they can be separated only</a:t>
            </a:r>
          </a:p>
          <a:p>
            <a:pPr algn="l"/>
            <a:r>
              <a:rPr lang="en-US" sz="1800" b="0" i="0" u="none" strike="noStrike" baseline="0" dirty="0">
                <a:latin typeface="Advp10221d"/>
              </a:rPr>
              <a:t>analytically and notionally. The sphere of kinship cannot, of course,</a:t>
            </a:r>
          </a:p>
          <a:p>
            <a:pPr algn="l"/>
            <a:r>
              <a:rPr lang="en-US" sz="1800" b="0" i="0" u="none" strike="noStrike" baseline="0" dirty="0">
                <a:latin typeface="Advp10221d"/>
              </a:rPr>
              <a:t>entirely explain them. As I have said earlier, part of their content and</a:t>
            </a:r>
          </a:p>
          <a:p>
            <a:pPr algn="l"/>
            <a:r>
              <a:rPr lang="en-US" sz="1800" b="0" i="0" u="none" strike="noStrike" baseline="0" dirty="0">
                <a:latin typeface="Advp10221d"/>
              </a:rPr>
              <a:t>character obtain from religious ideology, various rules and codes, the</a:t>
            </a:r>
          </a:p>
          <a:p>
            <a:pPr algn="l"/>
            <a:r>
              <a:rPr lang="en-US" sz="1800" b="0" i="0" u="none" strike="noStrike" baseline="0" dirty="0">
                <a:latin typeface="Advp10221d"/>
              </a:rPr>
              <a:t>production system or economy, and the polity. The linkages between</a:t>
            </a:r>
          </a:p>
          <a:p>
            <a:pPr algn="l"/>
            <a:r>
              <a:rPr lang="en-US" sz="1800" b="0" i="0" u="none" strike="noStrike" baseline="0" dirty="0">
                <a:latin typeface="Advp10221d"/>
              </a:rPr>
              <a:t>kinship, religion, production system, and polity would be discerned,</a:t>
            </a:r>
          </a:p>
          <a:p>
            <a:pPr algn="l"/>
            <a:r>
              <a:rPr lang="en-US" sz="1800" b="0" i="0" u="none" strike="noStrike" baseline="0" dirty="0">
                <a:latin typeface="Advp10221d"/>
              </a:rPr>
              <a:t>ideally, by adopting a historical perspective</a:t>
            </a:r>
            <a:endParaRPr lang="en-IN" dirty="0"/>
          </a:p>
        </p:txBody>
      </p:sp>
    </p:spTree>
    <p:extLst>
      <p:ext uri="{BB962C8B-B14F-4D97-AF65-F5344CB8AC3E}">
        <p14:creationId xmlns:p14="http://schemas.microsoft.com/office/powerpoint/2010/main" val="3775215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041C69DC-FCCE-BA8C-4E6B-52F6A204580B}"/>
              </a:ext>
            </a:extLst>
          </p:cNvPr>
          <p:cNvSpPr>
            <a:spLocks noGrp="1"/>
          </p:cNvSpPr>
          <p:nvPr>
            <p:ph type="title"/>
          </p:nvPr>
        </p:nvSpPr>
        <p:spPr/>
        <p:txBody>
          <a:bodyPr/>
          <a:lstStyle/>
          <a:p>
            <a:r>
              <a:rPr lang="en-US" dirty="0"/>
              <a:t>Bargaining power of women </a:t>
            </a:r>
            <a:endParaRPr lang="en-IN" dirty="0"/>
          </a:p>
        </p:txBody>
      </p:sp>
      <p:sp>
        <p:nvSpPr>
          <p:cNvPr id="7" name="Content Placeholder 6">
            <a:extLst>
              <a:ext uri="{FF2B5EF4-FFF2-40B4-BE49-F238E27FC236}">
                <a16:creationId xmlns:a16="http://schemas.microsoft.com/office/drawing/2014/main" xmlns="" id="{3FB378D9-D0E5-820F-E26F-42E0722969D6}"/>
              </a:ext>
            </a:extLst>
          </p:cNvPr>
          <p:cNvSpPr>
            <a:spLocks noGrp="1"/>
          </p:cNvSpPr>
          <p:nvPr>
            <p:ph sz="half" idx="1"/>
          </p:nvPr>
        </p:nvSpPr>
        <p:spPr/>
        <p:txBody>
          <a:bodyPr>
            <a:normAutofit fontScale="70000" lnSpcReduction="20000"/>
          </a:bodyPr>
          <a:lstStyle/>
          <a:p>
            <a:pPr algn="l"/>
            <a:r>
              <a:rPr lang="en-US" sz="1800" b="0" i="0" u="none" strike="noStrike" baseline="0" dirty="0">
                <a:latin typeface="Times New Roman" panose="02020603050405020304" pitchFamily="18" charset="0"/>
                <a:cs typeface="Times New Roman" panose="02020603050405020304" pitchFamily="18" charset="0"/>
              </a:rPr>
              <a:t>The notion of bargaining power is important in this context,</a:t>
            </a:r>
          </a:p>
          <a:p>
            <a:pPr algn="l"/>
            <a:r>
              <a:rPr lang="en-US" sz="1800" b="0" i="0" u="none" strike="noStrike" baseline="0" dirty="0">
                <a:latin typeface="Times New Roman" panose="02020603050405020304" pitchFamily="18" charset="0"/>
                <a:cs typeface="Times New Roman" panose="02020603050405020304" pitchFamily="18" charset="0"/>
              </a:rPr>
              <a:t>as is the closely associated one of negotiability. The key question</a:t>
            </a:r>
          </a:p>
          <a:p>
            <a:pPr algn="l"/>
            <a:r>
              <a:rPr lang="en-US" sz="1800" b="0" i="0" u="none" strike="noStrike" baseline="0" dirty="0">
                <a:latin typeface="Times New Roman" panose="02020603050405020304" pitchFamily="18" charset="0"/>
                <a:cs typeface="Times New Roman" panose="02020603050405020304" pitchFamily="18" charset="0"/>
              </a:rPr>
              <a:t>is: What are the choices available to women? It is, after all, the existence</a:t>
            </a:r>
          </a:p>
          <a:p>
            <a:pPr algn="l"/>
            <a:r>
              <a:rPr lang="en-US" sz="1800" b="0" i="0" u="none" strike="noStrike" baseline="0" dirty="0">
                <a:latin typeface="Times New Roman" panose="02020603050405020304" pitchFamily="18" charset="0"/>
                <a:cs typeface="Times New Roman" panose="02020603050405020304" pitchFamily="18" charset="0"/>
              </a:rPr>
              <a:t>of options that creates bargaining power and negotiability.</a:t>
            </a:r>
          </a:p>
          <a:p>
            <a:pPr algn="l"/>
            <a:r>
              <a:rPr lang="en-US" sz="1800" b="0" i="0" u="none" strike="noStrike" baseline="0" dirty="0">
                <a:latin typeface="Times New Roman" panose="02020603050405020304" pitchFamily="18" charset="0"/>
                <a:cs typeface="Times New Roman" panose="02020603050405020304" pitchFamily="18" charset="0"/>
              </a:rPr>
              <a:t>South-East Asia seems to offer much choice in regard to marital</a:t>
            </a:r>
          </a:p>
          <a:p>
            <a:pPr algn="l"/>
            <a:r>
              <a:rPr lang="en-US" sz="1800" b="0" i="0" u="none" strike="noStrike" baseline="0" dirty="0">
                <a:latin typeface="Times New Roman" panose="02020603050405020304" pitchFamily="18" charset="0"/>
                <a:cs typeface="Times New Roman" panose="02020603050405020304" pitchFamily="18" charset="0"/>
              </a:rPr>
              <a:t>partners, marital residence, household composition, divorce, and the</a:t>
            </a:r>
          </a:p>
          <a:p>
            <a:pPr algn="l"/>
            <a:r>
              <a:rPr lang="en-US" sz="1800" b="0" i="0" u="none" strike="noStrike" baseline="0" dirty="0">
                <a:latin typeface="Times New Roman" panose="02020603050405020304" pitchFamily="18" charset="0"/>
                <a:cs typeface="Times New Roman" panose="02020603050405020304" pitchFamily="18" charset="0"/>
              </a:rPr>
              <a:t>adoption or fostering of children. Within limits set by economy and</a:t>
            </a:r>
          </a:p>
          <a:p>
            <a:pPr algn="l"/>
            <a:r>
              <a:rPr lang="en-US" sz="1800" b="0" i="0" u="none" strike="noStrike" baseline="0" dirty="0">
                <a:latin typeface="Times New Roman" panose="02020603050405020304" pitchFamily="18" charset="0"/>
                <a:cs typeface="Times New Roman" panose="02020603050405020304" pitchFamily="18" charset="0"/>
              </a:rPr>
              <a:t>polity, women have choices and opportunities in regard to </a:t>
            </a:r>
            <a:r>
              <a:rPr lang="en-US" sz="1800" b="0" i="0" u="none" strike="noStrike" baseline="0" dirty="0" err="1">
                <a:latin typeface="Times New Roman" panose="02020603050405020304" pitchFamily="18" charset="0"/>
                <a:cs typeface="Times New Roman" panose="02020603050405020304" pitchFamily="18" charset="0"/>
              </a:rPr>
              <a:t>incomeearning</a:t>
            </a:r>
            <a:endParaRPr lang="en-US" sz="1800" b="0" i="0" u="none" strike="noStrike" baseline="0" dirty="0">
              <a:latin typeface="Times New Roman" panose="02020603050405020304" pitchFamily="18" charset="0"/>
              <a:cs typeface="Times New Roman" panose="02020603050405020304" pitchFamily="18" charset="0"/>
            </a:endParaRPr>
          </a:p>
          <a:p>
            <a:pPr algn="l"/>
            <a:r>
              <a:rPr lang="en-US" sz="1800" b="0" i="0" u="none" strike="noStrike" baseline="0" dirty="0">
                <a:latin typeface="Times New Roman" panose="02020603050405020304" pitchFamily="18" charset="0"/>
                <a:cs typeface="Times New Roman" panose="02020603050405020304" pitchFamily="18" charset="0"/>
              </a:rPr>
              <a:t>activities, and they are in a position to bargain and negotiate</a:t>
            </a:r>
          </a:p>
          <a:p>
            <a:pPr algn="l"/>
            <a:r>
              <a:rPr lang="en-US" sz="1800" b="0" i="0" u="none" strike="noStrike" baseline="0" dirty="0">
                <a:latin typeface="Times New Roman" panose="02020603050405020304" pitchFamily="18" charset="0"/>
                <a:cs typeface="Times New Roman" panose="02020603050405020304" pitchFamily="18" charset="0"/>
              </a:rPr>
              <a:t>in interpersonal relations</a:t>
            </a:r>
            <a:endParaRPr lang="en-IN" dirty="0">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xmlns="" id="{0BCFA0C9-4BEF-8A76-F181-2608C741B67C}"/>
              </a:ext>
            </a:extLst>
          </p:cNvPr>
          <p:cNvSpPr>
            <a:spLocks noGrp="1"/>
          </p:cNvSpPr>
          <p:nvPr>
            <p:ph sz="half" idx="2"/>
          </p:nvPr>
        </p:nvSpPr>
        <p:spPr/>
        <p:txBody>
          <a:bodyPr>
            <a:normAutofit fontScale="70000" lnSpcReduction="20000"/>
          </a:bodyPr>
          <a:lstStyle/>
          <a:p>
            <a:pPr algn="l"/>
            <a:r>
              <a:rPr lang="en-US" sz="1800" b="0" i="0" u="none" strike="noStrike" baseline="0" dirty="0">
                <a:latin typeface="Advp10221d"/>
              </a:rPr>
              <a:t>. </a:t>
            </a:r>
            <a:r>
              <a:rPr lang="en-US" sz="2300" b="0" i="0" u="none" strike="noStrike" baseline="0" dirty="0">
                <a:latin typeface="Times New Roman" panose="02020603050405020304" pitchFamily="18" charset="0"/>
                <a:cs typeface="Times New Roman" panose="02020603050405020304" pitchFamily="18" charset="0"/>
              </a:rPr>
              <a:t>Most South Asian women, rooted in patrilineal,</a:t>
            </a:r>
          </a:p>
          <a:p>
            <a:pPr algn="l"/>
            <a:r>
              <a:rPr lang="en-US" sz="2300" b="0" i="0" u="none" strike="noStrike" baseline="0" dirty="0" err="1">
                <a:latin typeface="Times New Roman" panose="02020603050405020304" pitchFamily="18" charset="0"/>
                <a:cs typeface="Times New Roman" panose="02020603050405020304" pitchFamily="18" charset="0"/>
              </a:rPr>
              <a:t>patri</a:t>
            </a:r>
            <a:r>
              <a:rPr lang="en-US" sz="2300" b="0" i="0" u="none" strike="noStrike" baseline="0" dirty="0">
                <a:latin typeface="Times New Roman" panose="02020603050405020304" pitchFamily="18" charset="0"/>
                <a:cs typeface="Times New Roman" panose="02020603050405020304" pitchFamily="18" charset="0"/>
              </a:rPr>
              <a:t>-virilocal kinship, with limited rights over resources and</a:t>
            </a:r>
          </a:p>
          <a:p>
            <a:pPr algn="l"/>
            <a:r>
              <a:rPr lang="en-US" sz="2300" b="0" i="0" u="none" strike="noStrike" baseline="0" dirty="0">
                <a:latin typeface="Times New Roman" panose="02020603050405020304" pitchFamily="18" charset="0"/>
                <a:cs typeface="Times New Roman" panose="02020603050405020304" pitchFamily="18" charset="0"/>
              </a:rPr>
              <a:t>virtually no inheritance rights, dependent, secluded and segregated,</a:t>
            </a:r>
          </a:p>
          <a:p>
            <a:pPr algn="l"/>
            <a:r>
              <a:rPr lang="en-US" sz="2300" b="0" i="0" u="none" strike="noStrike" baseline="0" dirty="0">
                <a:latin typeface="Times New Roman" panose="02020603050405020304" pitchFamily="18" charset="0"/>
                <a:cs typeface="Times New Roman" panose="02020603050405020304" pitchFamily="18" charset="0"/>
              </a:rPr>
              <a:t>their sexuality managed by men, do not have choices or have only</a:t>
            </a:r>
          </a:p>
          <a:p>
            <a:pPr algn="l"/>
            <a:r>
              <a:rPr lang="en-IN" sz="2300" b="0" i="0" u="none" strike="noStrike" baseline="0" dirty="0">
                <a:latin typeface="Times New Roman" panose="02020603050405020304" pitchFamily="18" charset="0"/>
                <a:cs typeface="Times New Roman" panose="02020603050405020304" pitchFamily="18" charset="0"/>
              </a:rPr>
              <a:t>limited choices.</a:t>
            </a:r>
            <a:endParaRPr lang="en-IN" sz="23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303766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FF86064-63F2-519E-285B-166527490BD9}"/>
              </a:ext>
            </a:extLst>
          </p:cNvPr>
          <p:cNvSpPr>
            <a:spLocks noGrp="1"/>
          </p:cNvSpPr>
          <p:nvPr>
            <p:ph type="title"/>
          </p:nvPr>
        </p:nvSpPr>
        <p:spPr/>
        <p:txBody>
          <a:bodyPr/>
          <a:lstStyle/>
          <a:p>
            <a:r>
              <a:rPr lang="en-US" dirty="0"/>
              <a:t>Controlling power </a:t>
            </a:r>
            <a:endParaRPr lang="en-IN" dirty="0"/>
          </a:p>
        </p:txBody>
      </p:sp>
      <p:sp>
        <p:nvSpPr>
          <p:cNvPr id="6" name="Content Placeholder 5">
            <a:extLst>
              <a:ext uri="{FF2B5EF4-FFF2-40B4-BE49-F238E27FC236}">
                <a16:creationId xmlns:a16="http://schemas.microsoft.com/office/drawing/2014/main" xmlns="" id="{EEFD2CDA-2BEC-7969-4733-87A8EE1C9341}"/>
              </a:ext>
            </a:extLst>
          </p:cNvPr>
          <p:cNvSpPr>
            <a:spLocks noGrp="1"/>
          </p:cNvSpPr>
          <p:nvPr>
            <p:ph idx="1"/>
          </p:nvPr>
        </p:nvSpPr>
        <p:spPr/>
        <p:txBody>
          <a:bodyPr>
            <a:normAutofit fontScale="85000" lnSpcReduction="20000"/>
          </a:bodyPr>
          <a:lstStyle/>
          <a:p>
            <a:pPr algn="l"/>
            <a:r>
              <a:rPr lang="en-US" sz="1800" b="0" i="0" u="none" strike="noStrike" baseline="0" dirty="0">
                <a:latin typeface="Advp10221d"/>
              </a:rPr>
              <a:t>Control here refers to the power of directing,</a:t>
            </a:r>
          </a:p>
          <a:p>
            <a:pPr algn="l"/>
            <a:r>
              <a:rPr lang="en-US" sz="1800" b="0" i="0" u="none" strike="noStrike" baseline="0" dirty="0">
                <a:latin typeface="Advp10221d"/>
              </a:rPr>
              <a:t>guiding, commanding, and restraining others and of unilaterally taking</a:t>
            </a:r>
          </a:p>
          <a:p>
            <a:pPr algn="l"/>
            <a:r>
              <a:rPr lang="en-US" sz="1800" b="0" i="0" u="none" strike="noStrike" baseline="0" dirty="0">
                <a:latin typeface="Advp10221d"/>
              </a:rPr>
              <a:t>decisions that concern them. Ideology is used to exercise control</a:t>
            </a:r>
          </a:p>
          <a:p>
            <a:pPr algn="l"/>
            <a:r>
              <a:rPr lang="en-US" sz="1800" b="0" i="0" u="none" strike="noStrike" baseline="0" dirty="0">
                <a:latin typeface="Advp10221d"/>
              </a:rPr>
              <a:t>over resources and over women’s actions, bodies, and sexuality.</a:t>
            </a:r>
          </a:p>
          <a:p>
            <a:pPr algn="l"/>
            <a:r>
              <a:rPr lang="en-US" sz="1800" b="0" i="0" u="none" strike="noStrike" baseline="0" dirty="0">
                <a:latin typeface="Advp10221d"/>
              </a:rPr>
              <a:t>The main mechanisms are the organization of work, space, and time;</a:t>
            </a:r>
          </a:p>
          <a:p>
            <a:pPr algn="l"/>
            <a:r>
              <a:rPr lang="en-US" sz="1800" b="0" i="0" u="none" strike="noStrike" baseline="0" dirty="0">
                <a:latin typeface="Advp10221d"/>
              </a:rPr>
              <a:t>rules of avoidance and respect; modes of punishment; the distribution</a:t>
            </a:r>
          </a:p>
          <a:p>
            <a:pPr algn="l"/>
            <a:r>
              <a:rPr lang="en-US" sz="1800" b="0" i="0" u="none" strike="noStrike" baseline="0" dirty="0">
                <a:latin typeface="Advp10221d"/>
              </a:rPr>
              <a:t>of resources; the withholding of love; the denial of knowledge and</a:t>
            </a:r>
          </a:p>
          <a:p>
            <a:pPr algn="l"/>
            <a:r>
              <a:rPr lang="en-US" sz="1800" b="0" i="0" u="none" strike="noStrike" baseline="0" dirty="0">
                <a:latin typeface="Advp10221d"/>
              </a:rPr>
              <a:t>information; and, in general, the absence of opportunities to develop</a:t>
            </a:r>
          </a:p>
          <a:p>
            <a:pPr algn="l"/>
            <a:r>
              <a:rPr lang="en-US" sz="1800" b="0" i="0" u="none" strike="noStrike" baseline="0" dirty="0">
                <a:latin typeface="Advp10221d"/>
              </a:rPr>
              <a:t>self-worth. Seclusion and segregation are among the most potent</a:t>
            </a:r>
          </a:p>
          <a:p>
            <a:pPr algn="l"/>
            <a:r>
              <a:rPr lang="en-US" sz="1800" b="0" i="0" u="none" strike="noStrike" baseline="0" dirty="0">
                <a:latin typeface="Advp10221d"/>
              </a:rPr>
              <a:t>instruments of control. When we compare the two regions we see that</a:t>
            </a:r>
          </a:p>
          <a:p>
            <a:pPr algn="l"/>
            <a:r>
              <a:rPr lang="en-US" sz="1800" b="0" i="0" u="none" strike="noStrike" baseline="0" dirty="0">
                <a:latin typeface="Advp10221d"/>
              </a:rPr>
              <a:t>South-East Asian women are weighed down and hemmed in by far</a:t>
            </a:r>
          </a:p>
          <a:p>
            <a:pPr algn="l"/>
            <a:r>
              <a:rPr lang="en-IN" sz="1800" b="0" i="0" u="none" strike="noStrike" baseline="0" dirty="0">
                <a:latin typeface="Advp10221d"/>
              </a:rPr>
              <a:t>fewer controls.</a:t>
            </a:r>
            <a:endParaRPr lang="en-IN" dirty="0"/>
          </a:p>
        </p:txBody>
      </p:sp>
    </p:spTree>
    <p:extLst>
      <p:ext uri="{BB962C8B-B14F-4D97-AF65-F5344CB8AC3E}">
        <p14:creationId xmlns:p14="http://schemas.microsoft.com/office/powerpoint/2010/main" val="591005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93743A-156C-F69D-875E-F36527BD76D6}"/>
              </a:ext>
            </a:extLst>
          </p:cNvPr>
          <p:cNvSpPr>
            <a:spLocks noGrp="1"/>
          </p:cNvSpPr>
          <p:nvPr>
            <p:ph type="title"/>
          </p:nvPr>
        </p:nvSpPr>
        <p:spPr>
          <a:xfrm>
            <a:off x="1066800" y="642594"/>
            <a:ext cx="10058400" cy="960919"/>
          </a:xfrm>
        </p:spPr>
        <p:txBody>
          <a:bodyPr>
            <a:normAutofit/>
          </a:bodyPr>
          <a:lstStyle/>
          <a:p>
            <a:r>
              <a:rPr lang="en-US" sz="2000" dirty="0" err="1"/>
              <a:t>Cnti</a:t>
            </a:r>
            <a:r>
              <a:rPr lang="en-US" sz="2000" dirty="0"/>
              <a:t>…</a:t>
            </a:r>
            <a:endParaRPr lang="en-IN" sz="2000" dirty="0"/>
          </a:p>
        </p:txBody>
      </p:sp>
      <p:sp>
        <p:nvSpPr>
          <p:cNvPr id="3" name="Content Placeholder 2">
            <a:extLst>
              <a:ext uri="{FF2B5EF4-FFF2-40B4-BE49-F238E27FC236}">
                <a16:creationId xmlns:a16="http://schemas.microsoft.com/office/drawing/2014/main" xmlns="" id="{D285518D-E109-63C6-50B5-A1797325FCD7}"/>
              </a:ext>
            </a:extLst>
          </p:cNvPr>
          <p:cNvSpPr>
            <a:spLocks noGrp="1"/>
          </p:cNvSpPr>
          <p:nvPr>
            <p:ph idx="1"/>
          </p:nvPr>
        </p:nvSpPr>
        <p:spPr/>
        <p:txBody>
          <a:bodyPr/>
          <a:lstStyle/>
          <a:p>
            <a:pPr algn="l"/>
            <a:r>
              <a:rPr lang="en-US" sz="1800" b="0" i="0" u="none" strike="noStrike" baseline="0" dirty="0">
                <a:latin typeface="Advp10221d"/>
              </a:rPr>
              <a:t>Management of female sexuality, differing patterns of seclusion and</a:t>
            </a:r>
          </a:p>
          <a:p>
            <a:pPr algn="l"/>
            <a:r>
              <a:rPr lang="en-US" sz="1800" b="0" i="0" u="none" strike="noStrike" baseline="0" dirty="0">
                <a:latin typeface="Advp10221d"/>
              </a:rPr>
              <a:t>segregation, and the limitations imposed by females’ bodily processes</a:t>
            </a:r>
          </a:p>
          <a:p>
            <a:pPr algn="l"/>
            <a:r>
              <a:rPr lang="en-US" sz="1800" b="0" i="0" u="none" strike="noStrike" baseline="0" dirty="0">
                <a:latin typeface="Advp10221d"/>
              </a:rPr>
              <a:t>constitute another unit. The relationship of women to domestic and</a:t>
            </a:r>
          </a:p>
          <a:p>
            <a:pPr algn="l"/>
            <a:r>
              <a:rPr lang="en-US" sz="1800" b="0" i="0" u="none" strike="noStrike" baseline="0" dirty="0">
                <a:latin typeface="Advp10221d"/>
              </a:rPr>
              <a:t>outside space forms a prelude to an extended discussion of the</a:t>
            </a:r>
          </a:p>
          <a:p>
            <a:pPr algn="l"/>
            <a:r>
              <a:rPr lang="en-US" sz="1800" b="0" i="0" u="none" strike="noStrike" baseline="0" dirty="0">
                <a:latin typeface="Advp10221d"/>
              </a:rPr>
              <a:t>implications of marital residence for women’s situation and gender</a:t>
            </a:r>
          </a:p>
          <a:p>
            <a:pPr algn="l"/>
            <a:r>
              <a:rPr lang="en-US" sz="1800" b="0" i="0" u="none" strike="noStrike" baseline="0" dirty="0">
                <a:latin typeface="Advp10221d"/>
              </a:rPr>
              <a:t>relations. With these go examinations of the nature of marriage and</a:t>
            </a:r>
          </a:p>
          <a:p>
            <a:pPr algn="l"/>
            <a:r>
              <a:rPr lang="en-US" sz="1800" b="0" i="0" u="none" strike="noStrike" baseline="0" dirty="0">
                <a:latin typeface="Advp10221d"/>
              </a:rPr>
              <a:t>divorce, conjugal relations, and rights over children. Issues such </a:t>
            </a:r>
            <a:r>
              <a:rPr lang="en-US" sz="1800" b="0" i="0" u="none" strike="noStrike" baseline="0" dirty="0" err="1">
                <a:latin typeface="Advp10221d"/>
              </a:rPr>
              <a:t>asthe</a:t>
            </a:r>
            <a:r>
              <a:rPr lang="en-US" sz="1800" b="0" i="0" u="none" strike="noStrike" baseline="0" dirty="0">
                <a:latin typeface="Advp10221d"/>
              </a:rPr>
              <a:t> implications of intra-kin marriages, bride-price and dowry, marital</a:t>
            </a:r>
          </a:p>
          <a:p>
            <a:pPr algn="l"/>
            <a:r>
              <a:rPr lang="en-US" sz="1800" b="0" i="0" u="none" strike="noStrike" baseline="0" dirty="0">
                <a:latin typeface="Advp10221d"/>
              </a:rPr>
              <a:t>violence and dowry deaths in South Asia are also taken up.</a:t>
            </a:r>
            <a:endParaRPr lang="en-IN" dirty="0"/>
          </a:p>
        </p:txBody>
      </p:sp>
    </p:spTree>
    <p:extLst>
      <p:ext uri="{BB962C8B-B14F-4D97-AF65-F5344CB8AC3E}">
        <p14:creationId xmlns:p14="http://schemas.microsoft.com/office/powerpoint/2010/main" val="3649293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59FCCC-6673-24C7-6355-12F81AE46950}"/>
              </a:ext>
            </a:extLst>
          </p:cNvPr>
          <p:cNvSpPr>
            <a:spLocks noGrp="1"/>
          </p:cNvSpPr>
          <p:nvPr>
            <p:ph type="title"/>
          </p:nvPr>
        </p:nvSpPr>
        <p:spPr/>
        <p:txBody>
          <a:bodyPr/>
          <a:lstStyle/>
          <a:p>
            <a:r>
              <a:rPr lang="en-US" dirty="0"/>
              <a:t>Limitation of the study </a:t>
            </a:r>
            <a:endParaRPr lang="en-IN" dirty="0"/>
          </a:p>
        </p:txBody>
      </p:sp>
      <p:sp>
        <p:nvSpPr>
          <p:cNvPr id="3" name="Content Placeholder 2">
            <a:extLst>
              <a:ext uri="{FF2B5EF4-FFF2-40B4-BE49-F238E27FC236}">
                <a16:creationId xmlns:a16="http://schemas.microsoft.com/office/drawing/2014/main" xmlns="" id="{F86417FC-B4BE-1B9C-7280-35EF31AAA625}"/>
              </a:ext>
            </a:extLst>
          </p:cNvPr>
          <p:cNvSpPr>
            <a:spLocks noGrp="1"/>
          </p:cNvSpPr>
          <p:nvPr>
            <p:ph idx="1"/>
          </p:nvPr>
        </p:nvSpPr>
        <p:spPr/>
        <p:txBody>
          <a:bodyPr/>
          <a:lstStyle/>
          <a:p>
            <a:pPr algn="l"/>
            <a:r>
              <a:rPr lang="en-IN" sz="1800" b="1" i="0" u="none" strike="noStrike" baseline="0" dirty="0">
                <a:latin typeface="Times New Roman" panose="02020603050405020304" pitchFamily="18" charset="0"/>
                <a:cs typeface="Times New Roman" panose="02020603050405020304" pitchFamily="18" charset="0"/>
              </a:rPr>
              <a:t>I have not</a:t>
            </a:r>
          </a:p>
          <a:p>
            <a:pPr algn="l"/>
            <a:r>
              <a:rPr lang="en-US" sz="1800" b="1" i="0" u="none" strike="noStrike" baseline="0" dirty="0">
                <a:latin typeface="Times New Roman" panose="02020603050405020304" pitchFamily="18" charset="0"/>
                <a:cs typeface="Times New Roman" panose="02020603050405020304" pitchFamily="18" charset="0"/>
              </a:rPr>
              <a:t>given much attention to changes induced by modernity and economic</a:t>
            </a:r>
          </a:p>
          <a:p>
            <a:pPr algn="l"/>
            <a:r>
              <a:rPr lang="en-US" sz="1800" b="1" i="0" u="none" strike="noStrike" baseline="0" dirty="0">
                <a:latin typeface="Times New Roman" panose="02020603050405020304" pitchFamily="18" charset="0"/>
                <a:cs typeface="Times New Roman" panose="02020603050405020304" pitchFamily="18" charset="0"/>
              </a:rPr>
              <a:t>and political upheavals – my focus has been on the principles of kinship</a:t>
            </a:r>
          </a:p>
          <a:p>
            <a:pPr algn="l"/>
            <a:r>
              <a:rPr lang="en-IN" sz="1800" b="1" i="0" u="none" strike="noStrike" baseline="0" dirty="0">
                <a:latin typeface="Times New Roman" panose="02020603050405020304" pitchFamily="18" charset="0"/>
                <a:cs typeface="Times New Roman" panose="02020603050405020304" pitchFamily="18" charset="0"/>
              </a:rPr>
              <a:t>systems.</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6178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BF4BC6-ED0C-557D-D4FD-40DA55435423}"/>
              </a:ext>
            </a:extLst>
          </p:cNvPr>
          <p:cNvSpPr>
            <a:spLocks noGrp="1"/>
          </p:cNvSpPr>
          <p:nvPr>
            <p:ph type="title"/>
          </p:nvPr>
        </p:nvSpPr>
        <p:spPr/>
        <p:txBody>
          <a:bodyPr/>
          <a:lstStyle/>
          <a:p>
            <a:r>
              <a:rPr lang="en-US" dirty="0"/>
              <a:t>Kinship and gender </a:t>
            </a:r>
            <a:endParaRPr lang="en-IN" dirty="0"/>
          </a:p>
        </p:txBody>
      </p:sp>
      <p:sp>
        <p:nvSpPr>
          <p:cNvPr id="3" name="Content Placeholder 2">
            <a:extLst>
              <a:ext uri="{FF2B5EF4-FFF2-40B4-BE49-F238E27FC236}">
                <a16:creationId xmlns:a16="http://schemas.microsoft.com/office/drawing/2014/main" xmlns="" id="{AD214069-F148-0314-73D6-B1D7F3A4661F}"/>
              </a:ext>
            </a:extLst>
          </p:cNvPr>
          <p:cNvSpPr>
            <a:spLocks noGrp="1"/>
          </p:cNvSpPr>
          <p:nvPr>
            <p:ph idx="1"/>
          </p:nvPr>
        </p:nvSpPr>
        <p:spPr/>
        <p:txBody>
          <a:bodyPr/>
          <a:lstStyle/>
          <a:p>
            <a:pPr algn="l"/>
            <a:r>
              <a:rPr lang="en-US" sz="1800" b="0" i="0" u="none" strike="noStrike" baseline="0" dirty="0">
                <a:latin typeface="Advp10221d"/>
              </a:rPr>
              <a:t>into this patrilineal, </a:t>
            </a:r>
            <a:r>
              <a:rPr lang="en-US" sz="1800" b="0" i="0" u="none" strike="noStrike" baseline="0" dirty="0" err="1">
                <a:latin typeface="Advp10221d"/>
              </a:rPr>
              <a:t>patri</a:t>
            </a:r>
            <a:r>
              <a:rPr lang="en-US" sz="1800" b="0" i="0" u="none" strike="noStrike" baseline="0" dirty="0">
                <a:latin typeface="Advp10221d"/>
              </a:rPr>
              <a:t>-virilocal family that a bride is ushered.</a:t>
            </a:r>
          </a:p>
          <a:p>
            <a:pPr algn="l"/>
            <a:r>
              <a:rPr lang="en-US" sz="1800" b="0" i="0" u="none" strike="noStrike" baseline="0" dirty="0">
                <a:latin typeface="Advp10221d"/>
              </a:rPr>
              <a:t>Her entry is marked by rituals of incorporation, but this conversion</a:t>
            </a:r>
          </a:p>
          <a:p>
            <a:pPr algn="l"/>
            <a:r>
              <a:rPr lang="en-US" sz="1800" b="0" i="0" u="none" strike="noStrike" baseline="0" dirty="0">
                <a:latin typeface="Advp10221d"/>
              </a:rPr>
              <a:t>of an outsider into an insider is a continuing process, not an</a:t>
            </a:r>
          </a:p>
          <a:p>
            <a:pPr algn="l"/>
            <a:r>
              <a:rPr lang="en-US" sz="1800" b="0" i="0" u="none" strike="noStrike" baseline="0" dirty="0">
                <a:latin typeface="Advp10221d"/>
              </a:rPr>
              <a:t>event. In rural as well as urban areas the </a:t>
            </a:r>
            <a:r>
              <a:rPr lang="en-US" sz="1800" b="0" i="0" u="none" strike="noStrike" baseline="0" dirty="0" err="1">
                <a:latin typeface="Advp10221d"/>
              </a:rPr>
              <a:t>patri</a:t>
            </a:r>
            <a:r>
              <a:rPr lang="en-US" sz="1800" b="0" i="0" u="none" strike="noStrike" baseline="0" dirty="0">
                <a:latin typeface="Advp10221d"/>
              </a:rPr>
              <a:t>-virilocal joint family</a:t>
            </a:r>
          </a:p>
          <a:p>
            <a:pPr algn="l"/>
            <a:r>
              <a:rPr lang="en-US" sz="1800" b="0" i="0" u="none" strike="noStrike" baseline="0" dirty="0">
                <a:latin typeface="Advp10221d"/>
              </a:rPr>
              <a:t>organization exists in the minds of people far more strongly and far</a:t>
            </a:r>
          </a:p>
          <a:p>
            <a:pPr algn="l"/>
            <a:r>
              <a:rPr lang="en-US" sz="1800" b="0" i="0" u="none" strike="noStrike" baseline="0" dirty="0">
                <a:latin typeface="Advp10221d"/>
              </a:rPr>
              <a:t>longer than it does in reality.</a:t>
            </a:r>
            <a:endParaRPr lang="en-IN" dirty="0"/>
          </a:p>
        </p:txBody>
      </p:sp>
    </p:spTree>
    <p:extLst>
      <p:ext uri="{BB962C8B-B14F-4D97-AF65-F5344CB8AC3E}">
        <p14:creationId xmlns:p14="http://schemas.microsoft.com/office/powerpoint/2010/main" val="1665619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E7C37B-31F5-F632-7012-6DB4EB935DEB}"/>
              </a:ext>
            </a:extLst>
          </p:cNvPr>
          <p:cNvSpPr>
            <a:spLocks noGrp="1"/>
          </p:cNvSpPr>
          <p:nvPr>
            <p:ph type="title"/>
          </p:nvPr>
        </p:nvSpPr>
        <p:spPr/>
        <p:txBody>
          <a:bodyPr/>
          <a:lstStyle/>
          <a:p>
            <a:r>
              <a:rPr lang="en-US" dirty="0"/>
              <a:t>Membership and gender role </a:t>
            </a:r>
            <a:endParaRPr lang="en-IN" dirty="0"/>
          </a:p>
        </p:txBody>
      </p:sp>
      <p:sp>
        <p:nvSpPr>
          <p:cNvPr id="3" name="Content Placeholder 2">
            <a:extLst>
              <a:ext uri="{FF2B5EF4-FFF2-40B4-BE49-F238E27FC236}">
                <a16:creationId xmlns:a16="http://schemas.microsoft.com/office/drawing/2014/main" xmlns="" id="{1BF67F3E-897B-43E8-26D8-9338E42030C2}"/>
              </a:ext>
            </a:extLst>
          </p:cNvPr>
          <p:cNvSpPr>
            <a:spLocks noGrp="1"/>
          </p:cNvSpPr>
          <p:nvPr>
            <p:ph idx="1"/>
          </p:nvPr>
        </p:nvSpPr>
        <p:spPr/>
        <p:txBody>
          <a:bodyPr>
            <a:normAutofit fontScale="70000" lnSpcReduction="20000"/>
          </a:bodyPr>
          <a:lstStyle/>
          <a:p>
            <a:pPr algn="l"/>
            <a:r>
              <a:rPr lang="en-US" sz="1800" b="0" i="0" u="none" strike="noStrike" baseline="0" dirty="0">
                <a:latin typeface="Advp10221d"/>
              </a:rPr>
              <a:t>The basic difference in the statuses of male and female children between</a:t>
            </a:r>
          </a:p>
          <a:p>
            <a:pPr algn="l"/>
            <a:r>
              <a:rPr lang="en-US" sz="1800" b="0" i="0" u="none" strike="noStrike" baseline="0" dirty="0">
                <a:latin typeface="Advp10221d"/>
              </a:rPr>
              <a:t>the patrilineal societies of South Asia on the one hand and the</a:t>
            </a:r>
          </a:p>
          <a:p>
            <a:pPr algn="l"/>
            <a:r>
              <a:rPr lang="en-US" sz="1800" b="0" i="0" u="none" strike="noStrike" baseline="0" dirty="0">
                <a:latin typeface="Advp10221d"/>
              </a:rPr>
              <a:t>bilateral and matrilineal societies of both regions on the other is in</a:t>
            </a:r>
          </a:p>
          <a:p>
            <a:pPr algn="l"/>
            <a:r>
              <a:rPr lang="en-US" sz="1800" b="0" i="0" u="none" strike="noStrike" baseline="0" dirty="0">
                <a:latin typeface="Advp10221d"/>
              </a:rPr>
              <a:t>the nature of membership of descent groups and familial and kinship</a:t>
            </a:r>
          </a:p>
          <a:p>
            <a:pPr algn="l"/>
            <a:r>
              <a:rPr lang="en-US" sz="1800" b="0" i="0" u="none" strike="noStrike" baseline="0" dirty="0">
                <a:latin typeface="Advp10221d"/>
              </a:rPr>
              <a:t>units. In the former, at birth both boys and girls take their social</a:t>
            </a:r>
          </a:p>
          <a:p>
            <a:pPr algn="l"/>
            <a:r>
              <a:rPr lang="en-US" sz="1800" b="0" i="0" u="none" strike="noStrike" baseline="0" dirty="0">
                <a:latin typeface="Advp10221d"/>
              </a:rPr>
              <a:t>identity from the father and are placed in his agnatic group and familial</a:t>
            </a:r>
          </a:p>
          <a:p>
            <a:pPr algn="l"/>
            <a:r>
              <a:rPr lang="en-US" sz="1800" b="0" i="0" u="none" strike="noStrike" baseline="0" dirty="0">
                <a:latin typeface="Advp10221d"/>
              </a:rPr>
              <a:t>unit. Whereas a son is a permanent member of these units, a</a:t>
            </a:r>
          </a:p>
          <a:p>
            <a:pPr algn="l"/>
            <a:r>
              <a:rPr lang="en-US" sz="1800" b="0" i="0" u="none" strike="noStrike" baseline="0" dirty="0">
                <a:latin typeface="Advp10221d"/>
              </a:rPr>
              <a:t>daughter is a transient or impermanent member. A son has the</a:t>
            </a:r>
          </a:p>
          <a:p>
            <a:pPr algn="l"/>
            <a:r>
              <a:rPr lang="en-US" sz="1800" b="0" i="0" u="none" strike="noStrike" baseline="0" dirty="0">
                <a:latin typeface="Advp10221d"/>
              </a:rPr>
              <a:t>potential to continue the patriline; but a daughter enters the family</a:t>
            </a:r>
          </a:p>
          <a:p>
            <a:pPr algn="l"/>
            <a:r>
              <a:rPr lang="en-US" sz="1800" b="0" i="0" u="none" strike="noStrike" baseline="0" dirty="0">
                <a:latin typeface="Advp10221d"/>
              </a:rPr>
              <a:t>for only a short sojourn. A Hindi folk song puts it poignantly:</a:t>
            </a:r>
          </a:p>
          <a:p>
            <a:pPr algn="l"/>
            <a:r>
              <a:rPr lang="en-US" sz="1800" b="0" i="0" u="none" strike="noStrike" baseline="0" dirty="0">
                <a:latin typeface="Advp10221e"/>
              </a:rPr>
              <a:t>O father, I am a sparrow taking shelter</a:t>
            </a:r>
          </a:p>
          <a:p>
            <a:pPr algn="l"/>
            <a:r>
              <a:rPr lang="en-US" sz="1800" b="0" i="0" u="none" strike="noStrike" baseline="0" dirty="0">
                <a:latin typeface="Advp10221e"/>
              </a:rPr>
              <a:t>in a tree in your compound.</a:t>
            </a:r>
          </a:p>
          <a:p>
            <a:pPr algn="l"/>
            <a:r>
              <a:rPr lang="en-US" sz="1800" b="0" i="0" u="none" strike="noStrike" baseline="0" dirty="0">
                <a:latin typeface="Advp10221e"/>
              </a:rPr>
              <a:t>I shall fly away one day.</a:t>
            </a:r>
            <a:endParaRPr lang="en-IN" dirty="0"/>
          </a:p>
        </p:txBody>
      </p:sp>
    </p:spTree>
    <p:extLst>
      <p:ext uri="{BB962C8B-B14F-4D97-AF65-F5344CB8AC3E}">
        <p14:creationId xmlns:p14="http://schemas.microsoft.com/office/powerpoint/2010/main" val="2696119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C1C188-5786-E6E8-D46C-AB0C30EED155}"/>
              </a:ext>
            </a:extLst>
          </p:cNvPr>
          <p:cNvSpPr>
            <a:spLocks noGrp="1"/>
          </p:cNvSpPr>
          <p:nvPr>
            <p:ph type="title"/>
          </p:nvPr>
        </p:nvSpPr>
        <p:spPr/>
        <p:txBody>
          <a:bodyPr/>
          <a:lstStyle/>
          <a:p>
            <a:r>
              <a:rPr lang="en-US" dirty="0"/>
              <a:t>Domination </a:t>
            </a:r>
            <a:endParaRPr lang="en-IN" dirty="0"/>
          </a:p>
        </p:txBody>
      </p:sp>
      <p:sp>
        <p:nvSpPr>
          <p:cNvPr id="3" name="Content Placeholder 2">
            <a:extLst>
              <a:ext uri="{FF2B5EF4-FFF2-40B4-BE49-F238E27FC236}">
                <a16:creationId xmlns:a16="http://schemas.microsoft.com/office/drawing/2014/main" xmlns="" id="{AD49B8F4-886C-4C57-47F8-702B0789DCE1}"/>
              </a:ext>
            </a:extLst>
          </p:cNvPr>
          <p:cNvSpPr>
            <a:spLocks noGrp="1"/>
          </p:cNvSpPr>
          <p:nvPr>
            <p:ph idx="1"/>
          </p:nvPr>
        </p:nvSpPr>
        <p:spPr/>
        <p:txBody>
          <a:bodyPr/>
          <a:lstStyle/>
          <a:p>
            <a:pPr algn="l"/>
            <a:r>
              <a:rPr lang="en-US" sz="1800" b="0" i="0" u="none" strike="noStrike" baseline="0" dirty="0">
                <a:latin typeface="Advp10221d"/>
              </a:rPr>
              <a:t>In contrast to Hinduism, Islam does not seem to have</a:t>
            </a:r>
          </a:p>
          <a:p>
            <a:pPr algn="l"/>
            <a:r>
              <a:rPr lang="en-US" sz="1800" b="0" i="0" u="none" strike="noStrike" baseline="0" dirty="0">
                <a:latin typeface="Advp10221d"/>
              </a:rPr>
              <a:t>any injunction making marriage compulsory for women; but, perhaps</a:t>
            </a:r>
          </a:p>
          <a:p>
            <a:pPr algn="l"/>
            <a:r>
              <a:rPr lang="en-US" sz="1800" b="0" i="0" u="none" strike="noStrike" baseline="0" dirty="0">
                <a:latin typeface="Advp10221d"/>
              </a:rPr>
              <a:t>due to the religious and social unacceptability of sex out of wedlock,</a:t>
            </a:r>
          </a:p>
          <a:p>
            <a:pPr algn="l"/>
            <a:r>
              <a:rPr lang="en-US" sz="1800" b="0" i="0" u="none" strike="noStrike" baseline="0" dirty="0">
                <a:latin typeface="Advp10221d"/>
              </a:rPr>
              <a:t>Muslim patrilineal communities in South Asia live under almost the</a:t>
            </a:r>
          </a:p>
          <a:p>
            <a:pPr algn="l"/>
            <a:r>
              <a:rPr lang="en-IN" sz="1800" b="0" i="0" u="none" strike="noStrike" baseline="0" dirty="0">
                <a:latin typeface="Advp10221d"/>
              </a:rPr>
              <a:t>same cultural compulsions as do Hindu communities</a:t>
            </a:r>
            <a:endParaRPr lang="en-IN" dirty="0"/>
          </a:p>
        </p:txBody>
      </p:sp>
    </p:spTree>
    <p:extLst>
      <p:ext uri="{BB962C8B-B14F-4D97-AF65-F5344CB8AC3E}">
        <p14:creationId xmlns:p14="http://schemas.microsoft.com/office/powerpoint/2010/main" val="4197725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9B0BC4-F0FC-3955-C1EC-3E1496A9B68C}"/>
              </a:ext>
            </a:extLst>
          </p:cNvPr>
          <p:cNvSpPr>
            <a:spLocks noGrp="1"/>
          </p:cNvSpPr>
          <p:nvPr>
            <p:ph type="title"/>
          </p:nvPr>
        </p:nvSpPr>
        <p:spPr/>
        <p:txBody>
          <a:bodyPr/>
          <a:lstStyle/>
          <a:p>
            <a:r>
              <a:rPr lang="en-US" sz="4000" b="0" i="0" u="none" strike="noStrike" baseline="0" dirty="0">
                <a:latin typeface="Advp10221d"/>
              </a:rPr>
              <a:t>cannot represent it as a full-fledged member</a:t>
            </a:r>
            <a:endParaRPr lang="en-IN" dirty="0"/>
          </a:p>
        </p:txBody>
      </p:sp>
      <p:sp>
        <p:nvSpPr>
          <p:cNvPr id="3" name="Content Placeholder 2">
            <a:extLst>
              <a:ext uri="{FF2B5EF4-FFF2-40B4-BE49-F238E27FC236}">
                <a16:creationId xmlns:a16="http://schemas.microsoft.com/office/drawing/2014/main" xmlns="" id="{CEA0F857-5BC1-1890-CF66-5206AE23D1F2}"/>
              </a:ext>
            </a:extLst>
          </p:cNvPr>
          <p:cNvSpPr>
            <a:spLocks noGrp="1"/>
          </p:cNvSpPr>
          <p:nvPr>
            <p:ph idx="1"/>
          </p:nvPr>
        </p:nvSpPr>
        <p:spPr/>
        <p:txBody>
          <a:bodyPr/>
          <a:lstStyle/>
          <a:p>
            <a:pPr algn="l"/>
            <a:r>
              <a:rPr lang="en-US" sz="1800" b="0" i="0" u="none" strike="noStrike" baseline="0" dirty="0">
                <a:latin typeface="Advp10221d"/>
              </a:rPr>
              <a:t>female child’s membership of her father’s agnatic unit is neither</a:t>
            </a:r>
          </a:p>
          <a:p>
            <a:pPr algn="l"/>
            <a:r>
              <a:rPr lang="en-US" sz="1800" b="0" i="0" u="none" strike="noStrike" baseline="0" dirty="0">
                <a:latin typeface="Advp10221d"/>
              </a:rPr>
              <a:t>permanent nor complete. She is spoken of as someone born into such</a:t>
            </a:r>
          </a:p>
          <a:p>
            <a:pPr algn="l"/>
            <a:r>
              <a:rPr lang="en-US" sz="1800" b="0" i="0" u="none" strike="noStrike" baseline="0" dirty="0">
                <a:latin typeface="Advp10221d"/>
              </a:rPr>
              <a:t>and such family or </a:t>
            </a:r>
            <a:r>
              <a:rPr lang="en-US" sz="1800" b="0" i="0" u="none" strike="noStrike" baseline="0" dirty="0">
                <a:latin typeface="Advp10221e"/>
              </a:rPr>
              <a:t>gotra </a:t>
            </a:r>
            <a:r>
              <a:rPr lang="en-US" sz="1800" b="0" i="0" u="none" strike="noStrike" baseline="0" dirty="0">
                <a:latin typeface="Advp10221d"/>
              </a:rPr>
              <a:t>or clan, but she is not seen as a member in</a:t>
            </a:r>
          </a:p>
          <a:p>
            <a:pPr algn="l"/>
            <a:r>
              <a:rPr lang="en-US" sz="1800" b="0" i="0" u="none" strike="noStrike" baseline="0" dirty="0">
                <a:latin typeface="Advp10221d"/>
              </a:rPr>
              <a:t>perpetuity. Her rights to maintenance and residence must necessarily</a:t>
            </a:r>
          </a:p>
          <a:p>
            <a:pPr algn="l"/>
            <a:r>
              <a:rPr lang="en-US" sz="1800" b="0" i="0" u="none" strike="noStrike" baseline="0" dirty="0">
                <a:latin typeface="Advp10221d"/>
              </a:rPr>
              <a:t>be transferred from her natal family to her husband’s family. She is</a:t>
            </a:r>
          </a:p>
          <a:p>
            <a:pPr algn="l"/>
            <a:r>
              <a:rPr lang="en-US" sz="1800" b="0" i="0" u="none" strike="noStrike" baseline="0" dirty="0">
                <a:latin typeface="Advp10221d"/>
              </a:rPr>
              <a:t>destined to change her social identity; unlike her brother, she is</a:t>
            </a:r>
          </a:p>
          <a:p>
            <a:pPr algn="l"/>
            <a:r>
              <a:rPr lang="en-US" sz="1800" b="0" i="0" u="none" strike="noStrike" baseline="0" dirty="0">
                <a:latin typeface="Advp10221d"/>
              </a:rPr>
              <a:t>incapable of carrying forward her patriline. If a girl remains unmarried</a:t>
            </a:r>
          </a:p>
          <a:p>
            <a:pPr algn="l"/>
            <a:r>
              <a:rPr lang="en-US" sz="1800" b="0" i="0" u="none" strike="noStrike" baseline="0" dirty="0">
                <a:latin typeface="Advp10221d"/>
              </a:rPr>
              <a:t>she continues to bear the name of her natal family or her father,</a:t>
            </a:r>
          </a:p>
          <a:p>
            <a:pPr algn="l"/>
            <a:r>
              <a:rPr lang="en-US" sz="1800" b="0" i="0" u="none" strike="noStrike" baseline="0" dirty="0">
                <a:latin typeface="Advp10221d"/>
              </a:rPr>
              <a:t>but she cannot represent it as a full-fledged member.</a:t>
            </a:r>
            <a:endParaRPr lang="en-IN" dirty="0"/>
          </a:p>
        </p:txBody>
      </p:sp>
    </p:spTree>
    <p:extLst>
      <p:ext uri="{BB962C8B-B14F-4D97-AF65-F5344CB8AC3E}">
        <p14:creationId xmlns:p14="http://schemas.microsoft.com/office/powerpoint/2010/main" val="3779356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BD5BD0-6F94-6EBF-24C9-0A90E7143F5F}"/>
              </a:ext>
            </a:extLst>
          </p:cNvPr>
          <p:cNvSpPr>
            <a:spLocks noGrp="1"/>
          </p:cNvSpPr>
          <p:nvPr>
            <p:ph type="title"/>
          </p:nvPr>
        </p:nvSpPr>
        <p:spPr/>
        <p:txBody>
          <a:bodyPr>
            <a:normAutofit/>
          </a:bodyPr>
          <a:lstStyle/>
          <a:p>
            <a:r>
              <a:rPr lang="en-US" sz="2400" b="0" i="0" dirty="0">
                <a:solidFill>
                  <a:srgbClr val="000000"/>
                </a:solidFill>
                <a:effectLst/>
                <a:latin typeface="Times New Roman" panose="02020603050405020304" pitchFamily="18" charset="0"/>
                <a:cs typeface="Times New Roman" panose="02020603050405020304" pitchFamily="18" charset="0"/>
              </a:rPr>
              <a:t>seed and earth, repositories of </a:t>
            </a:r>
            <a:r>
              <a:rPr lang="en-US" sz="2400" b="0" i="0" dirty="0" err="1">
                <a:solidFill>
                  <a:srgbClr val="000000"/>
                </a:solidFill>
                <a:effectLst/>
                <a:latin typeface="Times New Roman" panose="02020603050405020304" pitchFamily="18" charset="0"/>
                <a:cs typeface="Times New Roman" panose="02020603050405020304" pitchFamily="18" charset="0"/>
              </a:rPr>
              <a:t>honour</a:t>
            </a:r>
            <a:endParaRPr lang="en-IN"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D812DAA-92E3-251A-46F7-5DE7F6D675C3}"/>
              </a:ext>
            </a:extLst>
          </p:cNvPr>
          <p:cNvSpPr>
            <a:spLocks noGrp="1"/>
          </p:cNvSpPr>
          <p:nvPr>
            <p:ph idx="1"/>
          </p:nvPr>
        </p:nvSpPr>
        <p:spPr/>
        <p:txBody>
          <a:bodyPr>
            <a:normAutofit/>
          </a:bodyPr>
          <a:lstStyle/>
          <a:p>
            <a:r>
              <a:rPr lang="en-US" sz="1800" b="0" i="0" dirty="0">
                <a:solidFill>
                  <a:srgbClr val="000000"/>
                </a:solidFill>
                <a:effectLst/>
                <a:latin typeface="Times New Roman" panose="02020603050405020304" pitchFamily="18" charset="0"/>
                <a:cs typeface="Times New Roman" panose="02020603050405020304" pitchFamily="18" charset="0"/>
              </a:rPr>
              <a:t>She begins by </a:t>
            </a:r>
            <a:r>
              <a:rPr lang="en-US" sz="1800" b="0" i="0" dirty="0" err="1">
                <a:solidFill>
                  <a:srgbClr val="000000"/>
                </a:solidFill>
                <a:effectLst/>
                <a:latin typeface="Times New Roman" panose="02020603050405020304" pitchFamily="18" charset="0"/>
                <a:cs typeface="Times New Roman" panose="02020603050405020304" pitchFamily="18" charset="0"/>
              </a:rPr>
              <a:t>emphasising</a:t>
            </a:r>
            <a:r>
              <a:rPr lang="en-US" sz="1800" b="0" i="0" dirty="0">
                <a:solidFill>
                  <a:srgbClr val="000000"/>
                </a:solidFill>
                <a:effectLst/>
                <a:latin typeface="Times New Roman" panose="02020603050405020304" pitchFamily="18" charset="0"/>
                <a:cs typeface="Times New Roman" panose="02020603050405020304" pitchFamily="18" charset="0"/>
              </a:rPr>
              <a:t> the culturally manufactured gender disparities that are usually understood as being biologically based. Dube </a:t>
            </a:r>
            <a:r>
              <a:rPr lang="en-US" sz="1800" b="0" i="0" dirty="0" err="1">
                <a:solidFill>
                  <a:srgbClr val="000000"/>
                </a:solidFill>
                <a:effectLst/>
                <a:latin typeface="Times New Roman" panose="02020603050405020304" pitchFamily="18" charset="0"/>
                <a:cs typeface="Times New Roman" panose="02020603050405020304" pitchFamily="18" charset="0"/>
              </a:rPr>
              <a:t>utilises</a:t>
            </a:r>
            <a:r>
              <a:rPr lang="en-US" sz="1800" b="0" i="0" dirty="0">
                <a:solidFill>
                  <a:srgbClr val="000000"/>
                </a:solidFill>
                <a:effectLst/>
                <a:latin typeface="Times New Roman" panose="02020603050405020304" pitchFamily="18" charset="0"/>
                <a:cs typeface="Times New Roman" panose="02020603050405020304" pitchFamily="18" charset="0"/>
              </a:rPr>
              <a:t> her famous “seed and earth” analogy to illustrate this. This concept has been frequently used in the field of women’s studies, where it possesses tremendous power. She </a:t>
            </a:r>
            <a:r>
              <a:rPr lang="en-US" sz="1800" b="0" i="0" dirty="0" err="1">
                <a:solidFill>
                  <a:srgbClr val="000000"/>
                </a:solidFill>
                <a:effectLst/>
                <a:latin typeface="Times New Roman" panose="02020603050405020304" pitchFamily="18" charset="0"/>
                <a:cs typeface="Times New Roman" panose="02020603050405020304" pitchFamily="18" charset="0"/>
              </a:rPr>
              <a:t>emphasises</a:t>
            </a:r>
            <a:r>
              <a:rPr lang="en-US" sz="1800" b="0" i="0" dirty="0">
                <a:solidFill>
                  <a:srgbClr val="000000"/>
                </a:solidFill>
                <a:effectLst/>
                <a:latin typeface="Times New Roman" panose="02020603050405020304" pitchFamily="18" charset="0"/>
                <a:cs typeface="Times New Roman" panose="02020603050405020304" pitchFamily="18" charset="0"/>
              </a:rPr>
              <a:t> further that our family structures and kinship </a:t>
            </a:r>
            <a:r>
              <a:rPr lang="en-US" sz="1800" b="0" i="0" dirty="0" err="1">
                <a:solidFill>
                  <a:srgbClr val="000000"/>
                </a:solidFill>
                <a:effectLst/>
                <a:latin typeface="Times New Roman" panose="02020603050405020304" pitchFamily="18" charset="0"/>
                <a:cs typeface="Times New Roman" panose="02020603050405020304" pitchFamily="18" charset="0"/>
              </a:rPr>
              <a:t>organisations</a:t>
            </a:r>
            <a:r>
              <a:rPr lang="en-US" sz="1800" b="0" i="0" dirty="0">
                <a:solidFill>
                  <a:srgbClr val="000000"/>
                </a:solidFill>
                <a:effectLst/>
                <a:latin typeface="Times New Roman" panose="02020603050405020304" pitchFamily="18" charset="0"/>
                <a:cs typeface="Times New Roman" panose="02020603050405020304" pitchFamily="18" charset="0"/>
              </a:rPr>
              <a:t> sustain and maintain the majority of gender norms, whether in terms of marital residency, recruitment, or family re-</a:t>
            </a:r>
            <a:r>
              <a:rPr lang="en-US" sz="1800" b="0" i="0" dirty="0" err="1">
                <a:solidFill>
                  <a:srgbClr val="000000"/>
                </a:solidFill>
                <a:effectLst/>
                <a:latin typeface="Times New Roman" panose="02020603050405020304" pitchFamily="18" charset="0"/>
                <a:cs typeface="Times New Roman" panose="02020603050405020304" pitchFamily="18" charset="0"/>
              </a:rPr>
              <a:t>organisation</a:t>
            </a:r>
            <a:r>
              <a:rPr lang="en-US" sz="1800" b="0" i="0" dirty="0">
                <a:solidFill>
                  <a:srgbClr val="000000"/>
                </a:solidFill>
                <a:effectLst/>
                <a:latin typeface="Times New Roman" panose="02020603050405020304" pitchFamily="18" charset="0"/>
                <a:cs typeface="Times New Roman" panose="02020603050405020304" pitchFamily="18" charset="0"/>
              </a:rPr>
              <a:t>. The system of caste therefore impacts and influences these as well. Dube also introduced the idea of using women as gatekeepers of caste, or as boundary markers, which she called “repositories of </a:t>
            </a:r>
            <a:r>
              <a:rPr lang="en-US" sz="1800" b="0" i="0" dirty="0" err="1">
                <a:solidFill>
                  <a:srgbClr val="000000"/>
                </a:solidFill>
                <a:effectLst/>
                <a:latin typeface="Times New Roman" panose="02020603050405020304" pitchFamily="18" charset="0"/>
                <a:cs typeface="Times New Roman" panose="02020603050405020304" pitchFamily="18" charset="0"/>
              </a:rPr>
              <a:t>honour</a:t>
            </a:r>
            <a:r>
              <a:rPr lang="en-US" sz="1800" b="0" i="0" dirty="0">
                <a:solidFill>
                  <a:srgbClr val="000000"/>
                </a:solidFill>
                <a:effectLst/>
                <a:latin typeface="Times New Roman" panose="02020603050405020304" pitchFamily="18" charset="0"/>
                <a:cs typeface="Times New Roman" panose="02020603050405020304" pitchFamily="18" charset="0"/>
              </a:rPr>
              <a:t>”. Furthermore, she also stimulated discussions on issues of sex-selective abortions, and female infanticides in different societies. Dube thus investigates ethno-theories of reproduction, employing an assortment of texts and anthropological resources to demonstrate the materiality of patrilineal kinship.</a:t>
            </a:r>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1954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ABF1B4-9264-09F8-CC7C-DB39973F464F}"/>
              </a:ext>
            </a:extLst>
          </p:cNvPr>
          <p:cNvSpPr>
            <a:spLocks noGrp="1"/>
          </p:cNvSpPr>
          <p:nvPr>
            <p:ph type="title"/>
          </p:nvPr>
        </p:nvSpPr>
        <p:spPr/>
        <p:txBody>
          <a:bodyPr/>
          <a:lstStyle/>
          <a:p>
            <a:r>
              <a:rPr lang="en-US" dirty="0" err="1"/>
              <a:t>Cont</a:t>
            </a:r>
            <a:r>
              <a:rPr lang="en-US" dirty="0"/>
              <a:t>…</a:t>
            </a:r>
            <a:endParaRPr lang="en-IN" dirty="0"/>
          </a:p>
        </p:txBody>
      </p:sp>
      <p:sp>
        <p:nvSpPr>
          <p:cNvPr id="3" name="Content Placeholder 2">
            <a:extLst>
              <a:ext uri="{FF2B5EF4-FFF2-40B4-BE49-F238E27FC236}">
                <a16:creationId xmlns:a16="http://schemas.microsoft.com/office/drawing/2014/main" xmlns="" id="{AA1E24C2-935C-7F78-2AA3-1BE82901F3C5}"/>
              </a:ext>
            </a:extLst>
          </p:cNvPr>
          <p:cNvSpPr>
            <a:spLocks noGrp="1"/>
          </p:cNvSpPr>
          <p:nvPr>
            <p:ph idx="1"/>
          </p:nvPr>
        </p:nvSpPr>
        <p:spPr/>
        <p:txBody>
          <a:bodyPr>
            <a:normAutofit/>
          </a:bodyPr>
          <a:lstStyle/>
          <a:p>
            <a:r>
              <a:rPr lang="en-US" sz="1800" b="0" i="0" dirty="0">
                <a:solidFill>
                  <a:srgbClr val="000000"/>
                </a:solidFill>
                <a:effectLst/>
                <a:latin typeface="Times New Roman" panose="02020603050405020304" pitchFamily="18" charset="0"/>
                <a:cs typeface="Times New Roman" panose="02020603050405020304" pitchFamily="18" charset="0"/>
              </a:rPr>
              <a:t>The metaphor illustrates the roles that father and mother play in reproduction. The type and characteristics of a crop are decided by the seed, while the field only nurtures it. Therefore, the child belongs to the owner of the seed, i.e., the father, while the child’s mother has only moral rights over the child and no material rights.</a:t>
            </a:r>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428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7F588B-298A-D3CD-B67C-A43804F35A62}"/>
              </a:ext>
            </a:extLst>
          </p:cNvPr>
          <p:cNvSpPr>
            <a:spLocks noGrp="1"/>
          </p:cNvSpPr>
          <p:nvPr>
            <p:ph type="title"/>
          </p:nvPr>
        </p:nvSpPr>
        <p:spPr/>
        <p:txBody>
          <a:bodyPr/>
          <a:lstStyle/>
          <a:p>
            <a:r>
              <a:rPr lang="en-IN" b="1" i="0" dirty="0">
                <a:solidFill>
                  <a:srgbClr val="000000"/>
                </a:solidFill>
                <a:effectLst/>
                <a:latin typeface="ui-sans-serif"/>
              </a:rPr>
              <a:t>Caste and Women</a:t>
            </a:r>
            <a:endParaRPr lang="en-IN" dirty="0"/>
          </a:p>
        </p:txBody>
      </p:sp>
      <p:sp>
        <p:nvSpPr>
          <p:cNvPr id="3" name="Content Placeholder 2">
            <a:extLst>
              <a:ext uri="{FF2B5EF4-FFF2-40B4-BE49-F238E27FC236}">
                <a16:creationId xmlns:a16="http://schemas.microsoft.com/office/drawing/2014/main" xmlns="" id="{AB43280E-B8F9-F9AC-8598-94E50CC870C7}"/>
              </a:ext>
            </a:extLst>
          </p:cNvPr>
          <p:cNvSpPr>
            <a:spLocks noGrp="1"/>
          </p:cNvSpPr>
          <p:nvPr>
            <p:ph idx="1"/>
          </p:nvPr>
        </p:nvSpPr>
        <p:spPr>
          <a:xfrm>
            <a:off x="1066800" y="1537252"/>
            <a:ext cx="10058400" cy="4415492"/>
          </a:xfrm>
        </p:spPr>
        <p:txBody>
          <a:bodyPr>
            <a:noAutofit/>
          </a:bodyPr>
          <a:lstStyle/>
          <a:p>
            <a:pPr algn="l"/>
            <a:r>
              <a:rPr lang="en-US" sz="1200" b="0" i="0" u="none" strike="noStrike" baseline="0" dirty="0">
                <a:latin typeface="Times New Roman" panose="02020603050405020304" pitchFamily="18" charset="0"/>
                <a:cs typeface="Times New Roman" panose="02020603050405020304" pitchFamily="18" charset="0"/>
              </a:rPr>
              <a:t>In South Asia a woman’s right</a:t>
            </a:r>
          </a:p>
          <a:p>
            <a:pPr algn="l"/>
            <a:r>
              <a:rPr lang="en-US" sz="1200" b="0" i="0" u="none" strike="noStrike" baseline="0" dirty="0">
                <a:latin typeface="Times New Roman" panose="02020603050405020304" pitchFamily="18" charset="0"/>
                <a:cs typeface="Times New Roman" panose="02020603050405020304" pitchFamily="18" charset="0"/>
              </a:rPr>
              <a:t>to property and resources during an extant marriage is ineffective or</a:t>
            </a:r>
          </a:p>
          <a:p>
            <a:pPr algn="l"/>
            <a:r>
              <a:rPr lang="en-US" sz="1200" b="0" i="0" u="none" strike="noStrike" baseline="0" dirty="0">
                <a:latin typeface="Times New Roman" panose="02020603050405020304" pitchFamily="18" charset="0"/>
                <a:cs typeface="Times New Roman" panose="02020603050405020304" pitchFamily="18" charset="0"/>
              </a:rPr>
              <a:t>almost non-existent. In principle she has control over household</a:t>
            </a:r>
          </a:p>
          <a:p>
            <a:pPr algn="l"/>
            <a:r>
              <a:rPr lang="en-US" sz="1200" b="0" i="0" u="none" strike="noStrike" baseline="0" dirty="0">
                <a:latin typeface="Times New Roman" panose="02020603050405020304" pitchFamily="18" charset="0"/>
                <a:cs typeface="Times New Roman" panose="02020603050405020304" pitchFamily="18" charset="0"/>
              </a:rPr>
              <a:t>resources – she is the giver of food, the caretaker, and is responsible</a:t>
            </a:r>
          </a:p>
          <a:p>
            <a:pPr algn="l"/>
            <a:r>
              <a:rPr lang="en-US" sz="1200" b="0" i="0" u="none" strike="noStrike" baseline="0" dirty="0">
                <a:latin typeface="Times New Roman" panose="02020603050405020304" pitchFamily="18" charset="0"/>
                <a:cs typeface="Times New Roman" panose="02020603050405020304" pitchFamily="18" charset="0"/>
              </a:rPr>
              <a:t>for rituals and for perpetuating the traditions of the family. She ought</a:t>
            </a:r>
          </a:p>
          <a:p>
            <a:pPr algn="l"/>
            <a:r>
              <a:rPr lang="en-US" sz="1200" b="0" i="0" u="none" strike="noStrike" baseline="0" dirty="0">
                <a:latin typeface="Times New Roman" panose="02020603050405020304" pitchFamily="18" charset="0"/>
                <a:cs typeface="Times New Roman" panose="02020603050405020304" pitchFamily="18" charset="0"/>
              </a:rPr>
              <a:t>to have control over </a:t>
            </a:r>
            <a:r>
              <a:rPr lang="en-US" sz="1200" b="0" i="0" u="none" strike="noStrike" baseline="0" dirty="0" err="1">
                <a:latin typeface="Times New Roman" panose="02020603050405020304" pitchFamily="18" charset="0"/>
                <a:cs typeface="Times New Roman" panose="02020603050405020304" pitchFamily="18" charset="0"/>
              </a:rPr>
              <a:t>jewellery</a:t>
            </a:r>
            <a:r>
              <a:rPr lang="en-US" sz="1200" b="0" i="0" u="none" strike="noStrike" baseline="0" dirty="0">
                <a:latin typeface="Times New Roman" panose="02020603050405020304" pitchFamily="18" charset="0"/>
                <a:cs typeface="Times New Roman" panose="02020603050405020304" pitchFamily="18" charset="0"/>
              </a:rPr>
              <a:t> or other forms of property she may</a:t>
            </a:r>
          </a:p>
          <a:p>
            <a:pPr algn="l"/>
            <a:r>
              <a:rPr lang="en-US" sz="1200" b="0" i="0" u="none" strike="noStrike" baseline="0" dirty="0">
                <a:latin typeface="Times New Roman" panose="02020603050405020304" pitchFamily="18" charset="0"/>
                <a:cs typeface="Times New Roman" panose="02020603050405020304" pitchFamily="18" charset="0"/>
              </a:rPr>
              <a:t>have received from her parents. In some communities it is also recognized</a:t>
            </a:r>
          </a:p>
          <a:p>
            <a:pPr algn="l"/>
            <a:r>
              <a:rPr lang="en-US" sz="1200" b="0" i="0" u="none" strike="noStrike" baseline="0" dirty="0">
                <a:latin typeface="Times New Roman" panose="02020603050405020304" pitchFamily="18" charset="0"/>
                <a:cs typeface="Times New Roman" panose="02020603050405020304" pitchFamily="18" charset="0"/>
              </a:rPr>
              <a:t>that a woman owns what she has received as </a:t>
            </a:r>
            <a:r>
              <a:rPr lang="en-US" sz="1200" b="0" i="0" u="none" strike="noStrike" baseline="0" dirty="0" err="1">
                <a:latin typeface="Times New Roman" panose="02020603050405020304" pitchFamily="18" charset="0"/>
                <a:cs typeface="Times New Roman" panose="02020603050405020304" pitchFamily="18" charset="0"/>
              </a:rPr>
              <a:t>streedhana</a:t>
            </a:r>
            <a:r>
              <a:rPr lang="en-US" sz="1200" b="0" i="0" u="none" strike="noStrike" baseline="0" dirty="0">
                <a:latin typeface="Times New Roman" panose="02020603050405020304" pitchFamily="18" charset="0"/>
                <a:cs typeface="Times New Roman" panose="02020603050405020304" pitchFamily="18" charset="0"/>
              </a:rPr>
              <a:t> from</a:t>
            </a:r>
          </a:p>
          <a:p>
            <a:pPr algn="l"/>
            <a:r>
              <a:rPr lang="en-US" sz="1200" b="0" i="0" u="none" strike="noStrike" baseline="0" dirty="0">
                <a:latin typeface="Times New Roman" panose="02020603050405020304" pitchFamily="18" charset="0"/>
                <a:cs typeface="Times New Roman" panose="02020603050405020304" pitchFamily="18" charset="0"/>
              </a:rPr>
              <a:t>her in-laws at the time of marriage. But very often all valuables and</a:t>
            </a:r>
          </a:p>
          <a:p>
            <a:pPr algn="l"/>
            <a:r>
              <a:rPr lang="en-US" sz="1200" b="0" i="0" u="none" strike="noStrike" baseline="0" dirty="0">
                <a:latin typeface="Times New Roman" panose="02020603050405020304" pitchFamily="18" charset="0"/>
                <a:cs typeface="Times New Roman" panose="02020603050405020304" pitchFamily="18" charset="0"/>
              </a:rPr>
              <a:t>cash may be taken away from her; or they may be drawn upon in</a:t>
            </a:r>
          </a:p>
          <a:p>
            <a:pPr algn="l"/>
            <a:r>
              <a:rPr lang="en-US" sz="1200" b="0" i="0" u="none" strike="noStrike" baseline="0" dirty="0">
                <a:latin typeface="Times New Roman" panose="02020603050405020304" pitchFamily="18" charset="0"/>
                <a:cs typeface="Times New Roman" panose="02020603050405020304" pitchFamily="18" charset="0"/>
              </a:rPr>
              <a:t>times of difficulty, for after all the </a:t>
            </a:r>
            <a:r>
              <a:rPr lang="en-US" sz="1200" b="0" i="0" u="none" strike="noStrike" baseline="0" dirty="0" err="1">
                <a:latin typeface="Times New Roman" panose="02020603050405020304" pitchFamily="18" charset="0"/>
                <a:cs typeface="Times New Roman" panose="02020603050405020304" pitchFamily="18" charset="0"/>
              </a:rPr>
              <a:t>honour</a:t>
            </a:r>
            <a:r>
              <a:rPr lang="en-US" sz="1200" b="0" i="0" u="none" strike="noStrike" baseline="0" dirty="0">
                <a:latin typeface="Times New Roman" panose="02020603050405020304" pitchFamily="18" charset="0"/>
                <a:cs typeface="Times New Roman" panose="02020603050405020304" pitchFamily="18" charset="0"/>
              </a:rPr>
              <a:t> of the family depends on</a:t>
            </a:r>
          </a:p>
          <a:p>
            <a:pPr algn="l"/>
            <a:r>
              <a:rPr lang="en-IN" sz="1200" b="0" i="0" u="none" strike="noStrike" baseline="0" dirty="0">
                <a:latin typeface="Times New Roman" panose="02020603050405020304" pitchFamily="18" charset="0"/>
                <a:cs typeface="Times New Roman" panose="02020603050405020304" pitchFamily="18" charset="0"/>
              </a:rPr>
              <a:t>her.</a:t>
            </a:r>
          </a:p>
          <a:p>
            <a:pPr algn="l"/>
            <a:r>
              <a:rPr lang="en-US" sz="1200" b="0" i="0" u="none" strike="noStrike" baseline="0" dirty="0">
                <a:latin typeface="Times New Roman" panose="02020603050405020304" pitchFamily="18" charset="0"/>
                <a:cs typeface="Times New Roman" panose="02020603050405020304" pitchFamily="18" charset="0"/>
              </a:rPr>
              <a:t>The household is a woman’s domain of power, not just the arena of</a:t>
            </a:r>
          </a:p>
          <a:p>
            <a:pPr algn="l"/>
            <a:r>
              <a:rPr lang="en-IN" sz="1200" b="0" i="0" u="none" strike="noStrike" baseline="0" dirty="0">
                <a:latin typeface="Times New Roman" panose="02020603050405020304" pitchFamily="18" charset="0"/>
                <a:cs typeface="Times New Roman" panose="02020603050405020304" pitchFamily="18" charset="0"/>
              </a:rPr>
              <a:t>her work and responsibility.</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0862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A06C2A-2EB2-6086-9877-1498CCA879AC}"/>
              </a:ext>
            </a:extLst>
          </p:cNvPr>
          <p:cNvSpPr>
            <a:spLocks noGrp="1"/>
          </p:cNvSpPr>
          <p:nvPr>
            <p:ph type="title"/>
          </p:nvPr>
        </p:nvSpPr>
        <p:spPr/>
        <p:txBody>
          <a:bodyPr/>
          <a:lstStyle/>
          <a:p>
            <a:r>
              <a:rPr lang="en-US" dirty="0"/>
              <a:t>Conti…</a:t>
            </a:r>
            <a:endParaRPr lang="en-IN" dirty="0"/>
          </a:p>
        </p:txBody>
      </p:sp>
      <p:sp>
        <p:nvSpPr>
          <p:cNvPr id="3" name="Content Placeholder 2">
            <a:extLst>
              <a:ext uri="{FF2B5EF4-FFF2-40B4-BE49-F238E27FC236}">
                <a16:creationId xmlns:a16="http://schemas.microsoft.com/office/drawing/2014/main" xmlns="" id="{9063E9FD-01FB-44D7-27CE-DFF99975CD43}"/>
              </a:ext>
            </a:extLst>
          </p:cNvPr>
          <p:cNvSpPr>
            <a:spLocks noGrp="1"/>
          </p:cNvSpPr>
          <p:nvPr>
            <p:ph idx="1"/>
          </p:nvPr>
        </p:nvSpPr>
        <p:spPr/>
        <p:txBody>
          <a:bodyPr>
            <a:normAutofit fontScale="85000" lnSpcReduction="20000"/>
          </a:bodyPr>
          <a:lstStyle/>
          <a:p>
            <a:r>
              <a:rPr lang="en-US" sz="1800" b="0" i="0" dirty="0">
                <a:solidFill>
                  <a:srgbClr val="000000"/>
                </a:solidFill>
                <a:effectLst/>
                <a:latin typeface="ui-sans-serif"/>
              </a:rPr>
              <a:t>Women are subject to purity-pollution taboos governing food, which Dube considers to be a significant factor in preserving caste divisions and hierarchy. Dube then examines the link between caste, marriage, and sexuality. She argues that caste as a system flourishes via the dominance and control of female sexuality. Using the available data, she has constructed a framework with sexuality at its </a:t>
            </a:r>
            <a:r>
              <a:rPr lang="en-US" sz="1800" b="0" i="0" dirty="0" err="1">
                <a:solidFill>
                  <a:srgbClr val="000000"/>
                </a:solidFill>
                <a:effectLst/>
                <a:latin typeface="ui-sans-serif"/>
              </a:rPr>
              <a:t>centre</a:t>
            </a:r>
            <a:r>
              <a:rPr lang="en-US" sz="1800" b="0" i="0" dirty="0">
                <a:solidFill>
                  <a:srgbClr val="000000"/>
                </a:solidFill>
                <a:effectLst/>
                <a:latin typeface="ui-sans-serif"/>
              </a:rPr>
              <a:t>, while also tackling caste and gender. In addition to primary and secondary marriages, dowry, caste endogamy, and </a:t>
            </a:r>
            <a:r>
              <a:rPr lang="en-US" sz="1800" b="0" i="0" dirty="0" err="1">
                <a:solidFill>
                  <a:srgbClr val="000000"/>
                </a:solidFill>
                <a:effectLst/>
                <a:latin typeface="ui-sans-serif"/>
              </a:rPr>
              <a:t>intercaste</a:t>
            </a:r>
            <a:r>
              <a:rPr lang="en-US" sz="1800" b="0" i="0" dirty="0">
                <a:solidFill>
                  <a:srgbClr val="000000"/>
                </a:solidFill>
                <a:effectLst/>
                <a:latin typeface="ui-sans-serif"/>
              </a:rPr>
              <a:t> partnerships, she examined a variety of problems as part of her investigation.</a:t>
            </a:r>
          </a:p>
          <a:p>
            <a:pPr algn="l"/>
            <a:r>
              <a:rPr lang="en-US" sz="1800" b="0" i="0" u="none" strike="noStrike" baseline="0" dirty="0">
                <a:latin typeface="Times New Roman" panose="02020603050405020304" pitchFamily="18" charset="0"/>
                <a:cs typeface="Times New Roman" panose="02020603050405020304" pitchFamily="18" charset="0"/>
              </a:rPr>
              <a:t>In South Asia even those women who</a:t>
            </a:r>
          </a:p>
          <a:p>
            <a:pPr algn="l"/>
            <a:r>
              <a:rPr lang="en-US" sz="1800" b="0" i="0" u="none" strike="noStrike" baseline="0" dirty="0">
                <a:latin typeface="Times New Roman" panose="02020603050405020304" pitchFamily="18" charset="0"/>
                <a:cs typeface="Times New Roman" panose="02020603050405020304" pitchFamily="18" charset="0"/>
              </a:rPr>
              <a:t>participate in productive activities, working in the family’s fields or in</a:t>
            </a:r>
          </a:p>
          <a:p>
            <a:pPr algn="l"/>
            <a:r>
              <a:rPr lang="en-US" sz="1800" b="0" i="0" u="none" strike="noStrike" baseline="0" dirty="0">
                <a:latin typeface="Times New Roman" panose="02020603050405020304" pitchFamily="18" charset="0"/>
                <a:cs typeface="Times New Roman" panose="02020603050405020304" pitchFamily="18" charset="0"/>
              </a:rPr>
              <a:t>its occupation, do not have control over resources or earnings. Those</a:t>
            </a:r>
          </a:p>
          <a:p>
            <a:pPr algn="l"/>
            <a:r>
              <a:rPr lang="en-US" sz="1800" b="0" i="0" u="none" strike="noStrike" baseline="0" dirty="0">
                <a:latin typeface="Times New Roman" panose="02020603050405020304" pitchFamily="18" charset="0"/>
                <a:cs typeface="Times New Roman" panose="02020603050405020304" pitchFamily="18" charset="0"/>
              </a:rPr>
              <a:t>who earn wages may have to spend all that they earn on running the</a:t>
            </a:r>
          </a:p>
          <a:p>
            <a:pPr algn="l"/>
            <a:r>
              <a:rPr lang="en-US" sz="1800" b="0" i="0" u="none" strike="noStrike" baseline="0" dirty="0">
                <a:latin typeface="Times New Roman" panose="02020603050405020304" pitchFamily="18" charset="0"/>
                <a:cs typeface="Times New Roman" panose="02020603050405020304" pitchFamily="18" charset="0"/>
              </a:rPr>
              <a:t>household. In practice they may have control over their income but in</a:t>
            </a:r>
          </a:p>
          <a:p>
            <a:pPr algn="l"/>
            <a:r>
              <a:rPr lang="en-US" sz="1800" b="0" i="0" u="none" strike="noStrike" baseline="0" dirty="0">
                <a:latin typeface="Times New Roman" panose="02020603050405020304" pitchFamily="18" charset="0"/>
                <a:cs typeface="Times New Roman" panose="02020603050405020304" pitchFamily="18" charset="0"/>
              </a:rPr>
              <a:t>terms of ideology they are still dependent; they may be reminded that</a:t>
            </a:r>
          </a:p>
          <a:p>
            <a:pPr algn="l"/>
            <a:r>
              <a:rPr lang="en-US" sz="1800" b="0" i="0" u="none" strike="noStrike" baseline="0" dirty="0">
                <a:latin typeface="Times New Roman" panose="02020603050405020304" pitchFamily="18" charset="0"/>
                <a:cs typeface="Times New Roman" panose="02020603050405020304" pitchFamily="18" charset="0"/>
              </a:rPr>
              <a:t>they live in the houses of their in-laws, whose food they eat.</a:t>
            </a:r>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084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D2B7AC-EA02-D3C2-1B8B-F8C64917DD93}"/>
              </a:ext>
            </a:extLst>
          </p:cNvPr>
          <p:cNvSpPr>
            <a:spLocks noGrp="1"/>
          </p:cNvSpPr>
          <p:nvPr>
            <p:ph type="title"/>
          </p:nvPr>
        </p:nvSpPr>
        <p:spPr/>
        <p:txBody>
          <a:bodyPr>
            <a:normAutofit/>
          </a:bodyPr>
          <a:lstStyle/>
          <a:p>
            <a:r>
              <a:rPr lang="en-US" sz="2000" dirty="0"/>
              <a:t>Economic deprivation </a:t>
            </a:r>
            <a:endParaRPr lang="en-IN" sz="2000" dirty="0"/>
          </a:p>
        </p:txBody>
      </p:sp>
      <p:sp>
        <p:nvSpPr>
          <p:cNvPr id="3" name="Content Placeholder 2">
            <a:extLst>
              <a:ext uri="{FF2B5EF4-FFF2-40B4-BE49-F238E27FC236}">
                <a16:creationId xmlns:a16="http://schemas.microsoft.com/office/drawing/2014/main" xmlns="" id="{3764CA5E-443F-8CFC-B366-5EC24EE036DA}"/>
              </a:ext>
            </a:extLst>
          </p:cNvPr>
          <p:cNvSpPr>
            <a:spLocks noGrp="1"/>
          </p:cNvSpPr>
          <p:nvPr>
            <p:ph idx="1"/>
          </p:nvPr>
        </p:nvSpPr>
        <p:spPr/>
        <p:txBody>
          <a:bodyPr/>
          <a:lstStyle/>
          <a:p>
            <a:pPr algn="l"/>
            <a:r>
              <a:rPr lang="en-US" sz="1800" b="0" i="0" u="none" strike="noStrike" baseline="0" dirty="0">
                <a:latin typeface="Times New Roman" panose="02020603050405020304" pitchFamily="18" charset="0"/>
                <a:cs typeface="Times New Roman" panose="02020603050405020304" pitchFamily="18" charset="0"/>
              </a:rPr>
              <a:t>Considerable economically valuable work by women remains invisible</a:t>
            </a:r>
          </a:p>
          <a:p>
            <a:pPr algn="l"/>
            <a:r>
              <a:rPr lang="en-US" sz="1800" b="0" i="0" u="none" strike="noStrike" baseline="0" dirty="0">
                <a:latin typeface="Times New Roman" panose="02020603050405020304" pitchFamily="18" charset="0"/>
                <a:cs typeface="Times New Roman" panose="02020603050405020304" pitchFamily="18" charset="0"/>
              </a:rPr>
              <a:t>in South Asia. Women at the lower economic levels have always</a:t>
            </a:r>
          </a:p>
          <a:p>
            <a:pPr algn="l"/>
            <a:r>
              <a:rPr lang="en-US" sz="1800" b="0" i="0" u="none" strike="noStrike" baseline="0" dirty="0">
                <a:latin typeface="Times New Roman" panose="02020603050405020304" pitchFamily="18" charset="0"/>
                <a:cs typeface="Times New Roman" panose="02020603050405020304" pitchFamily="18" charset="0"/>
              </a:rPr>
              <a:t>been engaged in labour of some kind. The agricultural sector has a</a:t>
            </a:r>
          </a:p>
          <a:p>
            <a:pPr algn="l"/>
            <a:r>
              <a:rPr lang="en-US" sz="1800" b="0" i="0" u="none" strike="noStrike" baseline="0" dirty="0">
                <a:latin typeface="Times New Roman" panose="02020603050405020304" pitchFamily="18" charset="0"/>
                <a:cs typeface="Times New Roman" panose="02020603050405020304" pitchFamily="18" charset="0"/>
              </a:rPr>
              <a:t>large female labour force that works in the fields and also looks after</a:t>
            </a:r>
          </a:p>
          <a:p>
            <a:pPr algn="l"/>
            <a:r>
              <a:rPr lang="en-US" sz="1800" b="0" i="0" u="none" strike="noStrike" baseline="0" dirty="0">
                <a:latin typeface="Times New Roman" panose="02020603050405020304" pitchFamily="18" charset="0"/>
                <a:cs typeface="Times New Roman" panose="02020603050405020304" pitchFamily="18" charset="0"/>
              </a:rPr>
              <a:t>the storage of grain and the preservation of seeds, kitchen gardening,</a:t>
            </a:r>
          </a:p>
          <a:p>
            <a:pPr algn="l"/>
            <a:r>
              <a:rPr lang="en-US" sz="1800" b="0" i="0" u="none" strike="noStrike" baseline="0" dirty="0">
                <a:latin typeface="Times New Roman" panose="02020603050405020304" pitchFamily="18" charset="0"/>
                <a:cs typeface="Times New Roman" panose="02020603050405020304" pitchFamily="18" charset="0"/>
              </a:rPr>
              <a:t>and care of livestock. Poultry raising and a great deal of craft work</a:t>
            </a:r>
          </a:p>
          <a:p>
            <a:pPr algn="l"/>
            <a:r>
              <a:rPr lang="en-US" sz="1800" b="0" i="0" u="none" strike="noStrike" baseline="0" dirty="0">
                <a:latin typeface="Times New Roman" panose="02020603050405020304" pitchFamily="18" charset="0"/>
                <a:cs typeface="Times New Roman" panose="02020603050405020304" pitchFamily="18" charset="0"/>
              </a:rPr>
              <a:t>are also done by women. In the rural areas of India and Nepal,</a:t>
            </a:r>
          </a:p>
          <a:p>
            <a:pPr algn="l"/>
            <a:r>
              <a:rPr lang="en-US" sz="1800" b="0" i="0" u="none" strike="noStrike" baseline="0" dirty="0">
                <a:latin typeface="Times New Roman" panose="02020603050405020304" pitchFamily="18" charset="0"/>
                <a:cs typeface="Times New Roman" panose="02020603050405020304" pitchFamily="18" charset="0"/>
              </a:rPr>
              <a:t>women of the poorer sections work in the fields as wage </a:t>
            </a:r>
            <a:r>
              <a:rPr lang="en-US" sz="1800" b="0" i="0" u="none" strike="noStrike" baseline="0" dirty="0" err="1">
                <a:latin typeface="Times New Roman" panose="02020603050405020304" pitchFamily="18" charset="0"/>
                <a:cs typeface="Times New Roman" panose="02020603050405020304" pitchFamily="18" charset="0"/>
              </a:rPr>
              <a:t>labourers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5968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B02827-EE8A-8F44-D6D1-68034EAE0B1C}"/>
              </a:ext>
            </a:extLst>
          </p:cNvPr>
          <p:cNvSpPr>
            <a:spLocks noGrp="1"/>
          </p:cNvSpPr>
          <p:nvPr>
            <p:ph type="title"/>
          </p:nvPr>
        </p:nvSpPr>
        <p:spPr/>
        <p:txBody>
          <a:bodyPr>
            <a:normAutofit/>
          </a:bodyPr>
          <a:lstStyle/>
          <a:p>
            <a:r>
              <a:rPr lang="en-US" sz="2000" dirty="0"/>
              <a:t>Conti…</a:t>
            </a:r>
            <a:endParaRPr lang="en-IN" sz="2000" dirty="0"/>
          </a:p>
        </p:txBody>
      </p:sp>
      <p:sp>
        <p:nvSpPr>
          <p:cNvPr id="3" name="Content Placeholder 2">
            <a:extLst>
              <a:ext uri="{FF2B5EF4-FFF2-40B4-BE49-F238E27FC236}">
                <a16:creationId xmlns:a16="http://schemas.microsoft.com/office/drawing/2014/main" xmlns="" id="{219410C4-C4DB-A6B5-5701-CB1B5B680D40}"/>
              </a:ext>
            </a:extLst>
          </p:cNvPr>
          <p:cNvSpPr>
            <a:spLocks noGrp="1"/>
          </p:cNvSpPr>
          <p:nvPr>
            <p:ph idx="1"/>
          </p:nvPr>
        </p:nvSpPr>
        <p:spPr/>
        <p:txBody>
          <a:bodyPr/>
          <a:lstStyle/>
          <a:p>
            <a:pPr algn="l"/>
            <a:r>
              <a:rPr lang="en-US" sz="1800" b="0" i="0" u="none" strike="noStrike" baseline="0" dirty="0">
                <a:latin typeface="Advp10221d"/>
              </a:rPr>
              <a:t>In South Asia women participate in the family occupation. They</a:t>
            </a:r>
          </a:p>
          <a:p>
            <a:pPr algn="l"/>
            <a:r>
              <a:rPr lang="en-US" sz="1800" b="0" i="0" u="none" strike="noStrike" baseline="0" dirty="0">
                <a:latin typeface="Advp10221d"/>
              </a:rPr>
              <a:t>remain invisible and do not have independent incomes although they</a:t>
            </a:r>
          </a:p>
          <a:p>
            <a:pPr algn="l"/>
            <a:r>
              <a:rPr lang="en-US" sz="1800" b="0" i="0" u="none" strike="noStrike" baseline="0" dirty="0">
                <a:latin typeface="Advp10221d"/>
              </a:rPr>
              <a:t>contribute substantially to their families’ enterprises. Women are also</a:t>
            </a:r>
          </a:p>
          <a:p>
            <a:pPr algn="l"/>
            <a:r>
              <a:rPr lang="en-US" sz="1800" b="0" i="0" u="none" strike="noStrike" baseline="0" dirty="0">
                <a:latin typeface="Advp10221d"/>
              </a:rPr>
              <a:t>engaged in different kinds of cottage industries and handicrafts. A</a:t>
            </a:r>
          </a:p>
          <a:p>
            <a:pPr algn="l"/>
            <a:r>
              <a:rPr lang="en-US" sz="1800" b="0" i="0" u="none" strike="noStrike" baseline="0" dirty="0">
                <a:latin typeface="Advp10221d"/>
              </a:rPr>
              <a:t>wide variety of crafts and skills comes under home-based production</a:t>
            </a:r>
            <a:endParaRPr lang="en-IN" dirty="0"/>
          </a:p>
        </p:txBody>
      </p:sp>
    </p:spTree>
    <p:extLst>
      <p:ext uri="{BB962C8B-B14F-4D97-AF65-F5344CB8AC3E}">
        <p14:creationId xmlns:p14="http://schemas.microsoft.com/office/powerpoint/2010/main" val="852546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A41A8F-D0A8-3955-908E-B71B9D573810}"/>
              </a:ext>
            </a:extLst>
          </p:cNvPr>
          <p:cNvSpPr>
            <a:spLocks noGrp="1"/>
          </p:cNvSpPr>
          <p:nvPr>
            <p:ph type="title"/>
          </p:nvPr>
        </p:nvSpPr>
        <p:spPr/>
        <p:txBody>
          <a:bodyPr>
            <a:normAutofit/>
          </a:bodyPr>
          <a:lstStyle/>
          <a:p>
            <a:r>
              <a:rPr lang="en-US" sz="1800" dirty="0"/>
              <a:t>Conti…</a:t>
            </a:r>
            <a:endParaRPr lang="en-IN" sz="1800" dirty="0"/>
          </a:p>
        </p:txBody>
      </p:sp>
      <p:sp>
        <p:nvSpPr>
          <p:cNvPr id="3" name="Content Placeholder 2">
            <a:extLst>
              <a:ext uri="{FF2B5EF4-FFF2-40B4-BE49-F238E27FC236}">
                <a16:creationId xmlns:a16="http://schemas.microsoft.com/office/drawing/2014/main" xmlns="" id="{EE08147E-7586-CD90-B41E-25CB541511B4}"/>
              </a:ext>
            </a:extLst>
          </p:cNvPr>
          <p:cNvSpPr>
            <a:spLocks noGrp="1"/>
          </p:cNvSpPr>
          <p:nvPr>
            <p:ph idx="1"/>
          </p:nvPr>
        </p:nvSpPr>
        <p:spPr/>
        <p:txBody>
          <a:bodyPr>
            <a:noAutofit/>
          </a:bodyPr>
          <a:lstStyle/>
          <a:p>
            <a:pPr algn="l"/>
            <a:r>
              <a:rPr lang="en-US" sz="1600" b="0" i="0" u="none" strike="noStrike" baseline="0" dirty="0">
                <a:latin typeface="Times New Roman" panose="02020603050405020304" pitchFamily="18" charset="0"/>
                <a:cs typeface="Times New Roman" panose="02020603050405020304" pitchFamily="18" charset="0"/>
              </a:rPr>
              <a:t>preoccupation with a daughter’s marriage and</a:t>
            </a:r>
          </a:p>
          <a:p>
            <a:pPr algn="l"/>
            <a:r>
              <a:rPr lang="en-US" sz="1600" b="0" i="0" u="none" strike="noStrike" baseline="0" dirty="0">
                <a:latin typeface="Times New Roman" panose="02020603050405020304" pitchFamily="18" charset="0"/>
                <a:cs typeface="Times New Roman" panose="02020603050405020304" pitchFamily="18" charset="0"/>
              </a:rPr>
              <a:t>the marking of puberty as an important point in a girl’s life. These are</a:t>
            </a:r>
          </a:p>
          <a:p>
            <a:pPr algn="l"/>
            <a:endParaRPr lang="en-IN" sz="1600" b="0" i="0" u="none" strike="noStrike" baseline="0" dirty="0">
              <a:latin typeface="Times New Roman" panose="02020603050405020304" pitchFamily="18" charset="0"/>
              <a:cs typeface="Times New Roman" panose="02020603050405020304" pitchFamily="18" charset="0"/>
            </a:endParaRPr>
          </a:p>
          <a:p>
            <a:pPr algn="l"/>
            <a:r>
              <a:rPr lang="en-US" sz="1600" b="0" i="0" u="none" strike="noStrike" baseline="0" dirty="0">
                <a:latin typeface="Times New Roman" panose="02020603050405020304" pitchFamily="18" charset="0"/>
                <a:cs typeface="Times New Roman" panose="02020603050405020304" pitchFamily="18" charset="0"/>
              </a:rPr>
              <a:t>clearly associated with concern over the management of female sexuality.</a:t>
            </a:r>
          </a:p>
          <a:p>
            <a:pPr algn="l"/>
            <a:r>
              <a:rPr lang="en-US" sz="1600" b="0" i="0" u="none" strike="noStrike" baseline="0" dirty="0">
                <a:latin typeface="Times New Roman" panose="02020603050405020304" pitchFamily="18" charset="0"/>
                <a:cs typeface="Times New Roman" panose="02020603050405020304" pitchFamily="18" charset="0"/>
              </a:rPr>
              <a:t>A girl must be guarded properly during the liminal period</a:t>
            </a:r>
          </a:p>
          <a:p>
            <a:pPr algn="l"/>
            <a:r>
              <a:rPr lang="en-US" sz="1600" b="0" i="0" u="none" strike="noStrike" baseline="0" dirty="0">
                <a:latin typeface="Times New Roman" panose="02020603050405020304" pitchFamily="18" charset="0"/>
                <a:cs typeface="Times New Roman" panose="02020603050405020304" pitchFamily="18" charset="0"/>
              </a:rPr>
              <a:t>between menarche and marriage. Sexual desire is believed to awaken</a:t>
            </a:r>
          </a:p>
          <a:p>
            <a:pPr algn="l"/>
            <a:r>
              <a:rPr lang="en-US" sz="1600" b="0" i="0" u="none" strike="noStrike" baseline="0" dirty="0">
                <a:latin typeface="Times New Roman" panose="02020603050405020304" pitchFamily="18" charset="0"/>
                <a:cs typeface="Times New Roman" panose="02020603050405020304" pitchFamily="18" charset="0"/>
              </a:rPr>
              <a:t>at puberty and to need control and harnessing.</a:t>
            </a:r>
          </a:p>
        </p:txBody>
      </p:sp>
    </p:spTree>
    <p:extLst>
      <p:ext uri="{BB962C8B-B14F-4D97-AF65-F5344CB8AC3E}">
        <p14:creationId xmlns:p14="http://schemas.microsoft.com/office/powerpoint/2010/main" val="814816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12C059-3B7B-3C1D-75E6-35E6DD194E43}"/>
              </a:ext>
            </a:extLst>
          </p:cNvPr>
          <p:cNvSpPr>
            <a:spLocks noGrp="1"/>
          </p:cNvSpPr>
          <p:nvPr>
            <p:ph type="title"/>
          </p:nvPr>
        </p:nvSpPr>
        <p:spPr/>
        <p:txBody>
          <a:bodyPr>
            <a:normAutofit/>
          </a:bodyPr>
          <a:lstStyle/>
          <a:p>
            <a:r>
              <a:rPr lang="en-US" sz="1800" dirty="0"/>
              <a:t>Conti…</a:t>
            </a:r>
            <a:endParaRPr lang="en-IN" sz="1800" dirty="0"/>
          </a:p>
        </p:txBody>
      </p:sp>
      <p:sp>
        <p:nvSpPr>
          <p:cNvPr id="3" name="Content Placeholder 2">
            <a:extLst>
              <a:ext uri="{FF2B5EF4-FFF2-40B4-BE49-F238E27FC236}">
                <a16:creationId xmlns:a16="http://schemas.microsoft.com/office/drawing/2014/main" xmlns="" id="{528C7CCD-C814-71CB-AC31-CE7901A72E8F}"/>
              </a:ext>
            </a:extLst>
          </p:cNvPr>
          <p:cNvSpPr>
            <a:spLocks noGrp="1"/>
          </p:cNvSpPr>
          <p:nvPr>
            <p:ph idx="1"/>
          </p:nvPr>
        </p:nvSpPr>
        <p:spPr>
          <a:xfrm>
            <a:off x="1066800" y="1364974"/>
            <a:ext cx="10058400" cy="5221356"/>
          </a:xfrm>
        </p:spPr>
        <p:txBody>
          <a:bodyPr>
            <a:normAutofit/>
          </a:bodyPr>
          <a:lstStyle/>
          <a:p>
            <a:pPr algn="l"/>
            <a:r>
              <a:rPr lang="en-US" sz="1900" b="0" i="0" u="none" strike="noStrike" baseline="0" dirty="0">
                <a:latin typeface="Times New Roman" panose="02020603050405020304" pitchFamily="18" charset="0"/>
                <a:cs typeface="Times New Roman" panose="02020603050405020304" pitchFamily="18" charset="0"/>
              </a:rPr>
              <a:t>Women need to be guarded even after they are married. Owing to</a:t>
            </a:r>
          </a:p>
          <a:p>
            <a:pPr algn="l"/>
            <a:r>
              <a:rPr lang="en-US" sz="1900" b="0" i="0" u="none" strike="noStrike" baseline="0" dirty="0">
                <a:latin typeface="Times New Roman" panose="02020603050405020304" pitchFamily="18" charset="0"/>
                <a:cs typeface="Times New Roman" panose="02020603050405020304" pitchFamily="18" charset="0"/>
              </a:rPr>
              <a:t>the </a:t>
            </a:r>
            <a:r>
              <a:rPr lang="en-US" sz="1900" b="0" i="0" u="none" strike="noStrike" baseline="0" dirty="0" err="1">
                <a:latin typeface="Times New Roman" panose="02020603050405020304" pitchFamily="18" charset="0"/>
                <a:cs typeface="Times New Roman" panose="02020603050405020304" pitchFamily="18" charset="0"/>
              </a:rPr>
              <a:t>unrepudiable</a:t>
            </a:r>
            <a:r>
              <a:rPr lang="en-US" sz="1900" b="0" i="0" u="none" strike="noStrike" baseline="0" dirty="0">
                <a:latin typeface="Times New Roman" panose="02020603050405020304" pitchFamily="18" charset="0"/>
                <a:cs typeface="Times New Roman" panose="02020603050405020304" pitchFamily="18" charset="0"/>
              </a:rPr>
              <a:t> character of maternity and the crucial importance</a:t>
            </a:r>
          </a:p>
          <a:p>
            <a:pPr algn="l"/>
            <a:r>
              <a:rPr lang="en-US" sz="1900" b="0" i="0" u="none" strike="noStrike" baseline="0" dirty="0">
                <a:latin typeface="Times New Roman" panose="02020603050405020304" pitchFamily="18" charset="0"/>
                <a:cs typeface="Times New Roman" panose="02020603050405020304" pitchFamily="18" charset="0"/>
              </a:rPr>
              <a:t>of paternity for group membership, in people’s perception women’s</a:t>
            </a:r>
          </a:p>
          <a:p>
            <a:pPr algn="l"/>
            <a:r>
              <a:rPr lang="en-US" sz="1900" b="0" i="0" u="none" strike="noStrike" baseline="0" dirty="0">
                <a:latin typeface="Times New Roman" panose="02020603050405020304" pitchFamily="18" charset="0"/>
                <a:cs typeface="Times New Roman" panose="02020603050405020304" pitchFamily="18" charset="0"/>
              </a:rPr>
              <a:t>sexuality tends to be equated with their reproductive power. Linked</a:t>
            </a:r>
          </a:p>
          <a:p>
            <a:pPr algn="l"/>
            <a:r>
              <a:rPr lang="en-US" sz="1900" b="0" i="0" u="none" strike="noStrike" baseline="0" dirty="0">
                <a:latin typeface="Times New Roman" panose="02020603050405020304" pitchFamily="18" charset="0"/>
                <a:cs typeface="Times New Roman" panose="02020603050405020304" pitchFamily="18" charset="0"/>
              </a:rPr>
              <a:t>to this is the notion that a woman’s purity is fragile: the pollution she</a:t>
            </a:r>
          </a:p>
          <a:p>
            <a:pPr algn="l"/>
            <a:r>
              <a:rPr lang="en-US" sz="1900" b="0" i="0" u="none" strike="noStrike" baseline="0" dirty="0">
                <a:latin typeface="Times New Roman" panose="02020603050405020304" pitchFamily="18" charset="0"/>
                <a:cs typeface="Times New Roman" panose="02020603050405020304" pitchFamily="18" charset="0"/>
              </a:rPr>
              <a:t>incurs through sexual intercourse is internal, whereas that incurred</a:t>
            </a:r>
          </a:p>
          <a:p>
            <a:pPr algn="l"/>
            <a:r>
              <a:rPr lang="en-US" sz="1900" b="0" i="0" u="none" strike="noStrike" baseline="0" dirty="0">
                <a:latin typeface="Times New Roman" panose="02020603050405020304" pitchFamily="18" charset="0"/>
                <a:cs typeface="Times New Roman" panose="02020603050405020304" pitchFamily="18" charset="0"/>
              </a:rPr>
              <a:t>by men is only external. One should add here that the presence of</a:t>
            </a:r>
          </a:p>
          <a:p>
            <a:pPr algn="l"/>
            <a:r>
              <a:rPr lang="en-US" sz="1900" b="0" i="0" u="none" strike="noStrike" baseline="0" dirty="0">
                <a:latin typeface="Times New Roman" panose="02020603050405020304" pitchFamily="18" charset="0"/>
                <a:cs typeface="Times New Roman" panose="02020603050405020304" pitchFamily="18" charset="0"/>
              </a:rPr>
              <a:t>caste as a factor defining status makes the notion of female purity</a:t>
            </a:r>
          </a:p>
          <a:p>
            <a:pPr algn="l"/>
            <a:r>
              <a:rPr lang="en-US" sz="1900" b="0" i="0" u="none" strike="noStrike" baseline="0" dirty="0">
                <a:latin typeface="Times New Roman" panose="02020603050405020304" pitchFamily="18" charset="0"/>
                <a:cs typeface="Times New Roman" panose="02020603050405020304" pitchFamily="18" charset="0"/>
              </a:rPr>
              <a:t>stronger among Hindus than it is among Muslims – although an</a:t>
            </a:r>
          </a:p>
          <a:p>
            <a:pPr algn="l"/>
            <a:r>
              <a:rPr lang="en-US" sz="1900" b="0" i="0" u="none" strike="noStrike" baseline="0" dirty="0">
                <a:latin typeface="Times New Roman" panose="02020603050405020304" pitchFamily="18" charset="0"/>
                <a:cs typeface="Times New Roman" panose="02020603050405020304" pitchFamily="18" charset="0"/>
              </a:rPr>
              <a:t>overwhelming concern with paternity is common to all patrilineal</a:t>
            </a:r>
          </a:p>
          <a:p>
            <a:pPr algn="l"/>
            <a:r>
              <a:rPr lang="en-US" sz="1900" b="0" i="0" u="none" strike="noStrike" baseline="0" dirty="0">
                <a:latin typeface="Times New Roman" panose="02020603050405020304" pitchFamily="18" charset="0"/>
                <a:cs typeface="Times New Roman" panose="02020603050405020304" pitchFamily="18" charset="0"/>
              </a:rPr>
              <a:t>groups in South Asia. Marriage establishes a husband’s right over</a:t>
            </a:r>
          </a:p>
          <a:p>
            <a:pPr algn="l"/>
            <a:r>
              <a:rPr lang="en-IN" sz="1900" b="0" i="0" u="none" strike="noStrike" baseline="0" dirty="0">
                <a:latin typeface="Times New Roman" panose="02020603050405020304" pitchFamily="18" charset="0"/>
                <a:cs typeface="Times New Roman" panose="02020603050405020304" pitchFamily="18" charset="0"/>
              </a:rPr>
              <a:t>his wife’s person.</a:t>
            </a:r>
            <a:endParaRPr lang="en-IN" sz="19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428780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EB2720-5774-2721-1CF5-B3CF3CFFBBEE}"/>
              </a:ext>
            </a:extLst>
          </p:cNvPr>
          <p:cNvSpPr>
            <a:spLocks noGrp="1"/>
          </p:cNvSpPr>
          <p:nvPr>
            <p:ph type="title"/>
          </p:nvPr>
        </p:nvSpPr>
        <p:spPr/>
        <p:txBody>
          <a:bodyPr/>
          <a:lstStyle/>
          <a:p>
            <a:r>
              <a:rPr lang="en-US" dirty="0"/>
              <a:t>Conti…</a:t>
            </a:r>
            <a:endParaRPr lang="en-IN" dirty="0"/>
          </a:p>
        </p:txBody>
      </p:sp>
      <p:sp>
        <p:nvSpPr>
          <p:cNvPr id="3" name="Content Placeholder 2">
            <a:extLst>
              <a:ext uri="{FF2B5EF4-FFF2-40B4-BE49-F238E27FC236}">
                <a16:creationId xmlns:a16="http://schemas.microsoft.com/office/drawing/2014/main" xmlns="" id="{32C51E71-45F1-7DB6-F864-A551E9FC2B3A}"/>
              </a:ext>
            </a:extLst>
          </p:cNvPr>
          <p:cNvSpPr>
            <a:spLocks noGrp="1"/>
          </p:cNvSpPr>
          <p:nvPr>
            <p:ph idx="1"/>
          </p:nvPr>
        </p:nvSpPr>
        <p:spPr/>
        <p:txBody>
          <a:bodyPr/>
          <a:lstStyle/>
          <a:p>
            <a:pPr algn="l"/>
            <a:r>
              <a:rPr lang="en-US" sz="1800" b="0" i="0" u="none" strike="noStrike" baseline="0" dirty="0">
                <a:latin typeface="Advp10221d"/>
              </a:rPr>
              <a:t>The principle of protection is basic to considerations regarding</a:t>
            </a:r>
          </a:p>
          <a:p>
            <a:pPr algn="l"/>
            <a:r>
              <a:rPr lang="en-US" sz="1800" b="0" i="0" u="none" strike="noStrike" baseline="0" dirty="0">
                <a:latin typeface="Advp10221d"/>
              </a:rPr>
              <a:t>female sexuality. The responsibility for protecting an unmarried girl</a:t>
            </a:r>
          </a:p>
          <a:p>
            <a:pPr algn="l"/>
            <a:r>
              <a:rPr lang="en-US" sz="1800" b="0" i="0" u="none" strike="noStrike" baseline="0" dirty="0">
                <a:latin typeface="Advp10221d"/>
              </a:rPr>
              <a:t>lies with her natal or patrilineal male kin, particularly fathers and</a:t>
            </a:r>
          </a:p>
          <a:p>
            <a:pPr algn="l"/>
            <a:r>
              <a:rPr lang="en-US" sz="1800" b="0" i="0" u="none" strike="noStrike" baseline="0" dirty="0">
                <a:latin typeface="Advp10221d"/>
              </a:rPr>
              <a:t>brothers. The ‘‘</a:t>
            </a:r>
            <a:r>
              <a:rPr lang="en-US" sz="1800" b="0" i="0" u="none" strike="noStrike" baseline="0" dirty="0" err="1">
                <a:latin typeface="Advp10221d"/>
              </a:rPr>
              <a:t>honour</a:t>
            </a:r>
            <a:r>
              <a:rPr lang="en-US" sz="1800" b="0" i="0" u="none" strike="noStrike" baseline="0" dirty="0">
                <a:latin typeface="Advp10221d"/>
              </a:rPr>
              <a:t>’’ of males and of the larger family vests in</a:t>
            </a:r>
          </a:p>
          <a:p>
            <a:pPr algn="l"/>
            <a:r>
              <a:rPr lang="en-IN" sz="1800" b="0" i="0" u="none" strike="noStrike" baseline="0" dirty="0">
                <a:latin typeface="Advp10221d"/>
              </a:rPr>
              <a:t>that of their women.</a:t>
            </a:r>
            <a:endParaRPr lang="en-IN" dirty="0"/>
          </a:p>
        </p:txBody>
      </p:sp>
    </p:spTree>
    <p:extLst>
      <p:ext uri="{BB962C8B-B14F-4D97-AF65-F5344CB8AC3E}">
        <p14:creationId xmlns:p14="http://schemas.microsoft.com/office/powerpoint/2010/main" val="99233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68B6A0-AF61-4C8B-8835-1D688AF53D34}"/>
              </a:ext>
            </a:extLst>
          </p:cNvPr>
          <p:cNvSpPr>
            <a:spLocks noGrp="1"/>
          </p:cNvSpPr>
          <p:nvPr>
            <p:ph type="title"/>
          </p:nvPr>
        </p:nvSpPr>
        <p:spPr/>
        <p:txBody>
          <a:bodyPr>
            <a:normAutofit/>
          </a:bodyPr>
          <a:lstStyle/>
          <a:p>
            <a:r>
              <a:rPr lang="en-US" sz="2400" dirty="0"/>
              <a:t>Conti…</a:t>
            </a:r>
            <a:endParaRPr lang="en-IN" sz="2400" dirty="0"/>
          </a:p>
        </p:txBody>
      </p:sp>
      <p:sp>
        <p:nvSpPr>
          <p:cNvPr id="3" name="Content Placeholder 2">
            <a:extLst>
              <a:ext uri="{FF2B5EF4-FFF2-40B4-BE49-F238E27FC236}">
                <a16:creationId xmlns:a16="http://schemas.microsoft.com/office/drawing/2014/main" xmlns="" id="{2DCF18A8-2765-83AC-2779-FC3F8E497AA2}"/>
              </a:ext>
            </a:extLst>
          </p:cNvPr>
          <p:cNvSpPr>
            <a:spLocks noGrp="1"/>
          </p:cNvSpPr>
          <p:nvPr>
            <p:ph idx="1"/>
          </p:nvPr>
        </p:nvSpPr>
        <p:spPr/>
        <p:txBody>
          <a:bodyPr>
            <a:normAutofit fontScale="92500" lnSpcReduction="10000"/>
          </a:bodyPr>
          <a:lstStyle/>
          <a:p>
            <a:pPr algn="l"/>
            <a:r>
              <a:rPr lang="en-US" sz="1800" b="0" i="0" u="none" strike="noStrike" baseline="0" dirty="0">
                <a:latin typeface="Advp10221d"/>
              </a:rPr>
              <a:t>This responsibility for protection gives males the right to exercise</a:t>
            </a:r>
          </a:p>
          <a:p>
            <a:pPr algn="l"/>
            <a:r>
              <a:rPr lang="en-US" sz="1800" b="0" i="0" u="none" strike="noStrike" baseline="0" dirty="0">
                <a:latin typeface="Advp10221d"/>
              </a:rPr>
              <a:t>power over the females in their charge and often to dictate every</a:t>
            </a:r>
          </a:p>
          <a:p>
            <a:pPr algn="l"/>
            <a:r>
              <a:rPr lang="en-US" sz="1800" b="0" i="0" u="none" strike="noStrike" baseline="0" dirty="0">
                <a:latin typeface="Advp10221d"/>
              </a:rPr>
              <a:t>facet of their </a:t>
            </a:r>
            <a:r>
              <a:rPr lang="en-US" sz="1800" b="0" i="0" u="none" strike="noStrike" baseline="0" dirty="0" err="1">
                <a:latin typeface="Advp10221d"/>
              </a:rPr>
              <a:t>behaviour</a:t>
            </a:r>
            <a:r>
              <a:rPr lang="en-US" sz="1800" b="0" i="0" u="none" strike="noStrike" baseline="0" dirty="0">
                <a:latin typeface="Advp10221d"/>
              </a:rPr>
              <a:t>. A proper </a:t>
            </a:r>
            <a:r>
              <a:rPr lang="en-US" sz="1800" b="0" i="0" u="none" strike="noStrike" baseline="0" dirty="0" err="1">
                <a:latin typeface="Advp10221d"/>
              </a:rPr>
              <a:t>demeanour</a:t>
            </a:r>
            <a:r>
              <a:rPr lang="en-US" sz="1800" b="0" i="0" u="none" strike="noStrike" baseline="0" dirty="0">
                <a:latin typeface="Advp10221d"/>
              </a:rPr>
              <a:t> is essential for remaining</a:t>
            </a:r>
          </a:p>
          <a:p>
            <a:pPr algn="l"/>
            <a:r>
              <a:rPr lang="en-US" sz="1800" b="0" i="0" u="none" strike="noStrike" baseline="0" dirty="0">
                <a:latin typeface="Advp10221d"/>
              </a:rPr>
              <a:t>safe and above reproach. Downcast eyes and a shrinking</a:t>
            </a:r>
          </a:p>
          <a:p>
            <a:pPr algn="l"/>
            <a:r>
              <a:rPr lang="en-US" sz="1800" b="0" i="0" u="none" strike="noStrike" baseline="0" dirty="0">
                <a:latin typeface="Advp10221d"/>
              </a:rPr>
              <a:t>body, almost creating a private, sacrosanct space for oneself within</a:t>
            </a:r>
          </a:p>
          <a:p>
            <a:pPr algn="l"/>
            <a:r>
              <a:rPr lang="en-US" sz="1800" b="0" i="0" u="none" strike="noStrike" baseline="0" dirty="0">
                <a:latin typeface="Advp10221d"/>
              </a:rPr>
              <a:t>a public space such as a road, constitute part of this </a:t>
            </a:r>
            <a:r>
              <a:rPr lang="en-US" sz="1800" b="0" i="0" u="none" strike="noStrike" baseline="0" dirty="0" err="1">
                <a:latin typeface="Advp10221d"/>
              </a:rPr>
              <a:t>demeanour</a:t>
            </a:r>
            <a:r>
              <a:rPr lang="en-US" sz="1800" b="0" i="0" u="none" strike="noStrike" baseline="0" dirty="0">
                <a:latin typeface="Advp10221d"/>
              </a:rPr>
              <a:t>.</a:t>
            </a:r>
          </a:p>
          <a:p>
            <a:pPr algn="l"/>
            <a:r>
              <a:rPr lang="en-US" sz="1800" b="0" i="0" u="none" strike="noStrike" baseline="0" dirty="0">
                <a:latin typeface="Advp10221d"/>
              </a:rPr>
              <a:t>Girls prefer to move in groups rather than singly. It is not only the</a:t>
            </a:r>
          </a:p>
          <a:p>
            <a:pPr algn="l"/>
            <a:r>
              <a:rPr lang="en-US" sz="1800" b="0" i="0" u="none" strike="noStrike" baseline="0" dirty="0">
                <a:latin typeface="Advp10221d"/>
              </a:rPr>
              <a:t>fear of molestation but also that of being maligned as ‘‘bad’’ that</a:t>
            </a:r>
          </a:p>
          <a:p>
            <a:pPr algn="l"/>
            <a:r>
              <a:rPr lang="en-US" sz="1800" b="0" i="0" u="none" strike="noStrike" baseline="0" dirty="0">
                <a:latin typeface="Advp10221d"/>
              </a:rPr>
              <a:t>make a girl follow a strategy that Johanna </a:t>
            </a:r>
            <a:r>
              <a:rPr lang="en-US" sz="1800" b="0" i="0" u="none" strike="noStrike" baseline="0" dirty="0" err="1">
                <a:latin typeface="Advp10221d"/>
              </a:rPr>
              <a:t>Lessinger</a:t>
            </a:r>
            <a:r>
              <a:rPr lang="en-US" sz="1800" b="0" i="0" u="none" strike="noStrike" baseline="0" dirty="0">
                <a:latin typeface="Advp10221d"/>
              </a:rPr>
              <a:t> (1990), described </a:t>
            </a:r>
            <a:r>
              <a:rPr lang="en-IN" sz="1800" b="0" i="0" u="none" strike="noStrike" baseline="0" dirty="0">
                <a:latin typeface="Advp10221d"/>
              </a:rPr>
              <a:t>public</a:t>
            </a:r>
          </a:p>
          <a:p>
            <a:pPr algn="l"/>
            <a:r>
              <a:rPr lang="en-IN" sz="1800" b="0" i="0" u="none" strike="noStrike" baseline="0" dirty="0">
                <a:latin typeface="Advp10221d"/>
              </a:rPr>
              <a:t>chaperoning.’’</a:t>
            </a:r>
            <a:endParaRPr lang="en-IN" dirty="0"/>
          </a:p>
        </p:txBody>
      </p:sp>
    </p:spTree>
    <p:extLst>
      <p:ext uri="{BB962C8B-B14F-4D97-AF65-F5344CB8AC3E}">
        <p14:creationId xmlns:p14="http://schemas.microsoft.com/office/powerpoint/2010/main" val="2679429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0D83CD-2B49-6C44-24B4-4745276968A9}"/>
              </a:ext>
            </a:extLst>
          </p:cNvPr>
          <p:cNvSpPr>
            <a:spLocks noGrp="1"/>
          </p:cNvSpPr>
          <p:nvPr>
            <p:ph type="title"/>
          </p:nvPr>
        </p:nvSpPr>
        <p:spPr/>
        <p:txBody>
          <a:bodyPr>
            <a:normAutofit/>
          </a:bodyPr>
          <a:lstStyle/>
          <a:p>
            <a:r>
              <a:rPr lang="en-US" sz="2000" dirty="0"/>
              <a:t>Conti…</a:t>
            </a:r>
            <a:endParaRPr lang="en-IN" sz="2000" dirty="0"/>
          </a:p>
        </p:txBody>
      </p:sp>
      <p:sp>
        <p:nvSpPr>
          <p:cNvPr id="3" name="Content Placeholder 2">
            <a:extLst>
              <a:ext uri="{FF2B5EF4-FFF2-40B4-BE49-F238E27FC236}">
                <a16:creationId xmlns:a16="http://schemas.microsoft.com/office/drawing/2014/main" xmlns="" id="{C246E3B4-BD42-8A3A-832A-5BD105C5049D}"/>
              </a:ext>
            </a:extLst>
          </p:cNvPr>
          <p:cNvSpPr>
            <a:spLocks noGrp="1"/>
          </p:cNvSpPr>
          <p:nvPr>
            <p:ph idx="1"/>
          </p:nvPr>
        </p:nvSpPr>
        <p:spPr/>
        <p:txBody>
          <a:bodyPr/>
          <a:lstStyle/>
          <a:p>
            <a:pPr algn="l"/>
            <a:r>
              <a:rPr lang="en-US" sz="1800" b="0" i="0" u="none" strike="noStrike" baseline="0" dirty="0">
                <a:latin typeface="Advp10221d"/>
              </a:rPr>
              <a:t>South Asia shows a special kind of male control over female sexuality,</a:t>
            </a:r>
          </a:p>
          <a:p>
            <a:pPr algn="l"/>
            <a:r>
              <a:rPr lang="en-US" sz="1800" b="0" i="0" u="none" strike="noStrike" baseline="0" dirty="0">
                <a:latin typeface="Advp10221d"/>
              </a:rPr>
              <a:t>rooted in patrilineal ideology and in a consciousness of territoriality</a:t>
            </a:r>
          </a:p>
          <a:p>
            <a:pPr algn="l"/>
            <a:r>
              <a:rPr lang="en-US" sz="1800" b="0" i="0" u="none" strike="noStrike" baseline="0" dirty="0">
                <a:latin typeface="Advp10221d"/>
              </a:rPr>
              <a:t>and group solidarity, which may be called </a:t>
            </a:r>
            <a:r>
              <a:rPr lang="en-US" sz="1800" b="0" i="0" u="none" strike="noStrike" baseline="0" dirty="0">
                <a:latin typeface="Advp10221e"/>
              </a:rPr>
              <a:t>corporate control</a:t>
            </a:r>
            <a:r>
              <a:rPr lang="en-US" sz="1800" b="0" i="0" u="none" strike="noStrike" baseline="0" dirty="0">
                <a:latin typeface="Advp10221d"/>
              </a:rPr>
              <a:t>.</a:t>
            </a:r>
            <a:endParaRPr lang="en-IN" dirty="0"/>
          </a:p>
        </p:txBody>
      </p:sp>
    </p:spTree>
    <p:extLst>
      <p:ext uri="{BB962C8B-B14F-4D97-AF65-F5344CB8AC3E}">
        <p14:creationId xmlns:p14="http://schemas.microsoft.com/office/powerpoint/2010/main" val="4189622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8819D8-0631-DA02-E409-D3D209033FC0}"/>
              </a:ext>
            </a:extLst>
          </p:cNvPr>
          <p:cNvSpPr>
            <a:spLocks noGrp="1"/>
          </p:cNvSpPr>
          <p:nvPr>
            <p:ph type="title"/>
          </p:nvPr>
        </p:nvSpPr>
        <p:spPr/>
        <p:txBody>
          <a:bodyPr>
            <a:normAutofit/>
          </a:bodyPr>
          <a:lstStyle/>
          <a:p>
            <a:r>
              <a:rPr lang="en-US" sz="2000" dirty="0">
                <a:latin typeface="Times New Roman" panose="02020603050405020304" pitchFamily="18" charset="0"/>
                <a:cs typeface="Times New Roman" panose="02020603050405020304" pitchFamily="18" charset="0"/>
              </a:rPr>
              <a:t>Conti…</a:t>
            </a:r>
            <a:endParaRPr lang="en-IN"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756A117-5299-8B3A-332A-E6CDF6498260}"/>
              </a:ext>
            </a:extLst>
          </p:cNvPr>
          <p:cNvSpPr>
            <a:spLocks noGrp="1"/>
          </p:cNvSpPr>
          <p:nvPr>
            <p:ph idx="1"/>
          </p:nvPr>
        </p:nvSpPr>
        <p:spPr/>
        <p:txBody>
          <a:bodyPr/>
          <a:lstStyle/>
          <a:p>
            <a:pPr algn="l"/>
            <a:r>
              <a:rPr lang="en-IN" sz="1800" b="0" i="0" u="none" strike="noStrike" baseline="0" dirty="0">
                <a:latin typeface="Advp10221d"/>
              </a:rPr>
              <a:t>Correspondingly, unescorted females</a:t>
            </a:r>
          </a:p>
          <a:p>
            <a:pPr algn="l"/>
            <a:r>
              <a:rPr lang="en-US" sz="1800" b="0" i="0" u="none" strike="noStrike" baseline="0" dirty="0">
                <a:latin typeface="Advp10221d"/>
              </a:rPr>
              <a:t>are considered fair game, depending on where they are encountered</a:t>
            </a:r>
          </a:p>
          <a:p>
            <a:pPr algn="l"/>
            <a:r>
              <a:rPr lang="en-US" sz="1800" b="0" i="0" u="none" strike="noStrike" baseline="0" dirty="0">
                <a:latin typeface="Advp10221d"/>
              </a:rPr>
              <a:t>and on how they comport themselves. This is well expressed in the</a:t>
            </a:r>
          </a:p>
          <a:p>
            <a:pPr algn="l"/>
            <a:r>
              <a:rPr lang="en-US" sz="1800" b="0" i="0" u="none" strike="noStrike" baseline="0" dirty="0">
                <a:latin typeface="Advp10221d"/>
              </a:rPr>
              <a:t>saying, ‘‘A standing cot and a standing girl may be laid down first by</a:t>
            </a:r>
          </a:p>
          <a:p>
            <a:pPr algn="l"/>
            <a:r>
              <a:rPr lang="en-US" sz="1800" b="0" i="0" u="none" strike="noStrike" baseline="0" dirty="0">
                <a:latin typeface="Advp10221d"/>
              </a:rPr>
              <a:t>whosoever wishes’’ (Krishna </a:t>
            </a:r>
            <a:r>
              <a:rPr lang="en-US" sz="1800" b="0" i="0" u="none" strike="noStrike" baseline="0" dirty="0" err="1">
                <a:latin typeface="Advp10221d"/>
              </a:rPr>
              <a:t>Sobti</a:t>
            </a:r>
            <a:r>
              <a:rPr lang="en-US" sz="1800" b="0" i="0" u="none" strike="noStrike" baseline="0" dirty="0">
                <a:latin typeface="Advp10221d"/>
              </a:rPr>
              <a:t>, personal communication). Protection,</a:t>
            </a:r>
          </a:p>
          <a:p>
            <a:pPr algn="l"/>
            <a:r>
              <a:rPr lang="en-US" sz="1800" b="0" i="0" u="none" strike="noStrike" baseline="0" dirty="0">
                <a:latin typeface="Advp10221d"/>
              </a:rPr>
              <a:t>chaperoning, and unobtrusive movements on the part of a</a:t>
            </a:r>
          </a:p>
          <a:p>
            <a:pPr algn="l"/>
            <a:r>
              <a:rPr lang="en-US" sz="1800" b="0" i="0" u="none" strike="noStrike" baseline="0" dirty="0">
                <a:latin typeface="Advp10221d"/>
              </a:rPr>
              <a:t>girl are all implied in this. This protection continues, to a greater or</a:t>
            </a:r>
          </a:p>
          <a:p>
            <a:pPr algn="l"/>
            <a:r>
              <a:rPr lang="en-US" sz="1800" b="0" i="0" u="none" strike="noStrike" baseline="0" dirty="0">
                <a:latin typeface="Advp10221d"/>
              </a:rPr>
              <a:t>lesser degree, until a woman reaches menopause.</a:t>
            </a:r>
            <a:endParaRPr lang="en-IN" dirty="0"/>
          </a:p>
        </p:txBody>
      </p:sp>
    </p:spTree>
    <p:extLst>
      <p:ext uri="{BB962C8B-B14F-4D97-AF65-F5344CB8AC3E}">
        <p14:creationId xmlns:p14="http://schemas.microsoft.com/office/powerpoint/2010/main" val="19708236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34D7F1-D267-BECA-5647-08C18833F23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DF889DB3-5FE6-A01C-70A4-608D3F3F8709}"/>
              </a:ext>
            </a:extLst>
          </p:cNvPr>
          <p:cNvSpPr>
            <a:spLocks noGrp="1"/>
          </p:cNvSpPr>
          <p:nvPr>
            <p:ph idx="1"/>
          </p:nvPr>
        </p:nvSpPr>
        <p:spPr/>
        <p:txBody>
          <a:bodyPr>
            <a:noAutofit/>
          </a:bodyPr>
          <a:lstStyle/>
          <a:p>
            <a:pPr algn="l"/>
            <a:r>
              <a:rPr lang="en-IN" sz="1600" b="0" i="0" u="none" strike="noStrike" baseline="0" dirty="0">
                <a:latin typeface="Advp10221d"/>
              </a:rPr>
              <a:t>There are a</a:t>
            </a:r>
          </a:p>
          <a:p>
            <a:pPr algn="l"/>
            <a:r>
              <a:rPr lang="en-US" sz="1600" b="0" i="0" u="none" strike="noStrike" baseline="0" dirty="0">
                <a:latin typeface="Advp10221d"/>
              </a:rPr>
              <a:t>number of terms of abuse that cast aspersions on women’s purity and</a:t>
            </a:r>
          </a:p>
          <a:p>
            <a:pPr algn="l"/>
            <a:r>
              <a:rPr lang="en-US" sz="1600" b="0" i="0" u="none" strike="noStrike" baseline="0" dirty="0">
                <a:latin typeface="Advp10221d"/>
              </a:rPr>
              <a:t>character. The most common abuse in Hindi, ‘‘</a:t>
            </a:r>
            <a:r>
              <a:rPr lang="en-US" sz="1600" b="0" i="0" u="none" strike="noStrike" baseline="0" dirty="0" err="1">
                <a:latin typeface="Advp10221e"/>
              </a:rPr>
              <a:t>sala</a:t>
            </a:r>
            <a:r>
              <a:rPr lang="en-US" sz="1600" b="0" i="0" u="none" strike="noStrike" baseline="0" dirty="0">
                <a:latin typeface="Advp10221d"/>
              </a:rPr>
              <a:t>’’ (meaning ‘‘wife’s</a:t>
            </a:r>
          </a:p>
          <a:p>
            <a:pPr algn="l"/>
            <a:r>
              <a:rPr lang="en-US" sz="1600" b="0" i="0" u="none" strike="noStrike" baseline="0" dirty="0">
                <a:latin typeface="Advp10221d"/>
              </a:rPr>
              <a:t>brother’’), hits at the recipient by implying that his sister is a sexual</a:t>
            </a:r>
          </a:p>
          <a:p>
            <a:pPr algn="l"/>
            <a:r>
              <a:rPr lang="en-US" sz="1600" b="0" i="0" u="none" strike="noStrike" baseline="0" dirty="0">
                <a:latin typeface="Advp10221d"/>
              </a:rPr>
              <a:t>object for the abuser. Similarly ‘‘</a:t>
            </a:r>
            <a:r>
              <a:rPr lang="en-US" sz="1600" b="0" i="0" u="none" strike="noStrike" baseline="0" dirty="0" err="1">
                <a:latin typeface="Advp10221e"/>
              </a:rPr>
              <a:t>harami</a:t>
            </a:r>
            <a:r>
              <a:rPr lang="en-US" sz="1600" b="0" i="0" u="none" strike="noStrike" baseline="0" dirty="0">
                <a:latin typeface="Advp10221d"/>
              </a:rPr>
              <a:t>’’ (bastard), ‘‘son of a</a:t>
            </a:r>
          </a:p>
        </p:txBody>
      </p:sp>
    </p:spTree>
    <p:extLst>
      <p:ext uri="{BB962C8B-B14F-4D97-AF65-F5344CB8AC3E}">
        <p14:creationId xmlns:p14="http://schemas.microsoft.com/office/powerpoint/2010/main" val="19341112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461D07-1B3A-375A-9D44-824775AC3B60}"/>
              </a:ext>
            </a:extLst>
          </p:cNvPr>
          <p:cNvSpPr>
            <a:spLocks noGrp="1"/>
          </p:cNvSpPr>
          <p:nvPr>
            <p:ph type="title"/>
          </p:nvPr>
        </p:nvSpPr>
        <p:spPr>
          <a:xfrm>
            <a:off x="1066800" y="642594"/>
            <a:ext cx="10058400" cy="669371"/>
          </a:xfrm>
        </p:spPr>
        <p:txBody>
          <a:bodyPr>
            <a:normAutofit/>
          </a:bodyPr>
          <a:lstStyle/>
          <a:p>
            <a:r>
              <a:rPr lang="en-US" sz="2000" dirty="0"/>
              <a:t>Conti…</a:t>
            </a:r>
            <a:endParaRPr lang="en-IN" sz="2000" dirty="0"/>
          </a:p>
        </p:txBody>
      </p:sp>
      <p:sp>
        <p:nvSpPr>
          <p:cNvPr id="3" name="Content Placeholder 2">
            <a:extLst>
              <a:ext uri="{FF2B5EF4-FFF2-40B4-BE49-F238E27FC236}">
                <a16:creationId xmlns:a16="http://schemas.microsoft.com/office/drawing/2014/main" xmlns="" id="{211573A7-BD78-7861-3B66-298B3679B6E9}"/>
              </a:ext>
            </a:extLst>
          </p:cNvPr>
          <p:cNvSpPr>
            <a:spLocks noGrp="1"/>
          </p:cNvSpPr>
          <p:nvPr>
            <p:ph idx="1"/>
          </p:nvPr>
        </p:nvSpPr>
        <p:spPr>
          <a:xfrm>
            <a:off x="887896" y="1510748"/>
            <a:ext cx="10237304" cy="4441996"/>
          </a:xfrm>
        </p:spPr>
        <p:txBody>
          <a:bodyPr/>
          <a:lstStyle/>
          <a:p>
            <a:pPr algn="l"/>
            <a:r>
              <a:rPr lang="en-US" sz="1800" b="0" i="0" u="none" strike="noStrike" baseline="0" dirty="0">
                <a:latin typeface="Times New Roman" panose="02020603050405020304" pitchFamily="18" charset="0"/>
                <a:cs typeface="Times New Roman" panose="02020603050405020304" pitchFamily="18" charset="0"/>
              </a:rPr>
              <a:t>widow,’’ ‘‘son of a whore,’’ ‘‘mother-fucker,’’ and ‘‘sister-fucker’’ are</a:t>
            </a:r>
          </a:p>
          <a:p>
            <a:pPr algn="l"/>
            <a:r>
              <a:rPr lang="en-US" sz="1800" b="0" i="0" u="none" strike="noStrike" baseline="0" dirty="0">
                <a:latin typeface="Times New Roman" panose="02020603050405020304" pitchFamily="18" charset="0"/>
                <a:cs typeface="Times New Roman" panose="02020603050405020304" pitchFamily="18" charset="0"/>
              </a:rPr>
              <a:t>abuses hurled at males, but in point of fact they are meant for the</a:t>
            </a:r>
          </a:p>
          <a:p>
            <a:pPr algn="l"/>
            <a:r>
              <a:rPr lang="en-US" sz="1800" b="0" i="0" u="none" strike="noStrike" baseline="0" dirty="0">
                <a:latin typeface="Times New Roman" panose="02020603050405020304" pitchFamily="18" charset="0"/>
                <a:cs typeface="Times New Roman" panose="02020603050405020304" pitchFamily="18" charset="0"/>
              </a:rPr>
              <a:t>women on whom they cast aspersions.</a:t>
            </a:r>
          </a:p>
          <a:p>
            <a:pPr algn="l"/>
            <a:r>
              <a:rPr lang="en-US" sz="1800" b="0" i="0" u="none" strike="noStrike" baseline="0" dirty="0">
                <a:latin typeface="Times New Roman" panose="02020603050405020304" pitchFamily="18" charset="0"/>
                <a:cs typeface="Times New Roman" panose="02020603050405020304" pitchFamily="18" charset="0"/>
              </a:rPr>
              <a:t>The minds of girls and women are sought to be kept occupied with</a:t>
            </a:r>
          </a:p>
          <a:p>
            <a:pPr algn="l"/>
            <a:r>
              <a:rPr lang="en-US" sz="1800" b="0" i="0" u="none" strike="noStrike" baseline="0" dirty="0">
                <a:latin typeface="Times New Roman" panose="02020603050405020304" pitchFamily="18" charset="0"/>
                <a:cs typeface="Times New Roman" panose="02020603050405020304" pitchFamily="18" charset="0"/>
              </a:rPr>
              <a:t>the cultivation of feminine skills such as needlework and culinary art.</a:t>
            </a:r>
          </a:p>
          <a:p>
            <a:pPr algn="l"/>
            <a:r>
              <a:rPr lang="en-US" sz="1800" b="0" i="0" u="none" strike="noStrike" baseline="0" dirty="0">
                <a:latin typeface="Times New Roman" panose="02020603050405020304" pitchFamily="18" charset="0"/>
                <a:cs typeface="Times New Roman" panose="02020603050405020304" pitchFamily="18" charset="0"/>
              </a:rPr>
              <a:t>Participation in religious rituals and festivals is encouraged with the</a:t>
            </a:r>
          </a:p>
          <a:p>
            <a:pPr algn="l"/>
            <a:r>
              <a:rPr lang="en-US" sz="1800" b="0" i="0" u="none" strike="noStrike" baseline="0" dirty="0">
                <a:latin typeface="Times New Roman" panose="02020603050405020304" pitchFamily="18" charset="0"/>
                <a:cs typeface="Times New Roman" panose="02020603050405020304" pitchFamily="18" charset="0"/>
              </a:rPr>
              <a:t>same objective. Working with the cattle and processing milk products</a:t>
            </a:r>
          </a:p>
          <a:p>
            <a:pPr algn="l"/>
            <a:r>
              <a:rPr lang="en-US" sz="1800" b="0" i="0" u="none" strike="noStrike" baseline="0" dirty="0">
                <a:latin typeface="Times New Roman" panose="02020603050405020304" pitchFamily="18" charset="0"/>
                <a:cs typeface="Times New Roman" panose="02020603050405020304" pitchFamily="18" charset="0"/>
              </a:rPr>
              <a:t>and other activities are designed to keep them from mischief.</a:t>
            </a:r>
            <a:endParaRPr lang="en-IN" sz="18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210204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2D5202-0AB0-1F8E-86F4-DE2BBFB839D6}"/>
              </a:ext>
            </a:extLst>
          </p:cNvPr>
          <p:cNvSpPr>
            <a:spLocks noGrp="1"/>
          </p:cNvSpPr>
          <p:nvPr>
            <p:ph type="title"/>
          </p:nvPr>
        </p:nvSpPr>
        <p:spPr/>
        <p:txBody>
          <a:bodyPr>
            <a:normAutofit/>
          </a:bodyPr>
          <a:lstStyle/>
          <a:p>
            <a:r>
              <a:rPr lang="en-US" sz="1600" dirty="0"/>
              <a:t>Conti… </a:t>
            </a:r>
            <a:endParaRPr lang="en-IN" sz="1600" dirty="0"/>
          </a:p>
        </p:txBody>
      </p:sp>
      <p:sp>
        <p:nvSpPr>
          <p:cNvPr id="3" name="Content Placeholder 2">
            <a:extLst>
              <a:ext uri="{FF2B5EF4-FFF2-40B4-BE49-F238E27FC236}">
                <a16:creationId xmlns:a16="http://schemas.microsoft.com/office/drawing/2014/main" xmlns="" id="{7D406CA0-1F92-AFD8-96C2-E5A69CE501E6}"/>
              </a:ext>
            </a:extLst>
          </p:cNvPr>
          <p:cNvSpPr>
            <a:spLocks noGrp="1"/>
          </p:cNvSpPr>
          <p:nvPr>
            <p:ph idx="1"/>
          </p:nvPr>
        </p:nvSpPr>
        <p:spPr/>
        <p:txBody>
          <a:bodyPr/>
          <a:lstStyle/>
          <a:p>
            <a:pPr algn="l"/>
            <a:r>
              <a:rPr lang="en-US" sz="1800" b="0" i="0" u="none" strike="noStrike" baseline="0" dirty="0">
                <a:latin typeface="Advp10221d"/>
              </a:rPr>
              <a:t>Hypergamous unions (where the man is of higher caste than the</a:t>
            </a:r>
          </a:p>
          <a:p>
            <a:pPr algn="l"/>
            <a:r>
              <a:rPr lang="en-US" sz="1800" b="0" i="0" u="none" strike="noStrike" baseline="0" dirty="0">
                <a:latin typeface="Advp10221d"/>
              </a:rPr>
              <a:t>woman) are not entirely disapproved of, provided that the social and</a:t>
            </a:r>
          </a:p>
          <a:p>
            <a:pPr algn="l"/>
            <a:r>
              <a:rPr lang="en-US" sz="1800" b="0" i="0" u="none" strike="noStrike" baseline="0" dirty="0">
                <a:latin typeface="Advp10221d"/>
              </a:rPr>
              <a:t>ritual distance between the castes is not too great; but not so a</a:t>
            </a:r>
          </a:p>
          <a:p>
            <a:pPr algn="l"/>
            <a:r>
              <a:rPr lang="en-US" sz="1800" b="0" i="0" u="none" strike="noStrike" baseline="0" dirty="0" err="1">
                <a:latin typeface="Advp10221d"/>
              </a:rPr>
              <a:t>hypogamous</a:t>
            </a:r>
            <a:r>
              <a:rPr lang="en-US" sz="1800" b="0" i="0" u="none" strike="noStrike" baseline="0" dirty="0">
                <a:latin typeface="Advp10221d"/>
              </a:rPr>
              <a:t> union. There is a strong reaction to an upper-caste</a:t>
            </a:r>
          </a:p>
          <a:p>
            <a:pPr algn="l"/>
            <a:r>
              <a:rPr lang="en-US" sz="1800" b="0" i="0" u="none" strike="noStrike" baseline="0" dirty="0">
                <a:latin typeface="Advp10221d"/>
              </a:rPr>
              <a:t>woman marrying a man of inferior caste; and any entanglement of a</a:t>
            </a:r>
          </a:p>
          <a:p>
            <a:pPr algn="l"/>
            <a:r>
              <a:rPr lang="en-US" sz="1800" b="0" i="0" u="none" strike="noStrike" baseline="0" dirty="0">
                <a:latin typeface="Advp10221d"/>
              </a:rPr>
              <a:t>high-caste or middle-caste woman with an untouchable man is intolerable.</a:t>
            </a:r>
            <a:endParaRPr lang="en-IN" dirty="0"/>
          </a:p>
        </p:txBody>
      </p:sp>
    </p:spTree>
    <p:extLst>
      <p:ext uri="{BB962C8B-B14F-4D97-AF65-F5344CB8AC3E}">
        <p14:creationId xmlns:p14="http://schemas.microsoft.com/office/powerpoint/2010/main" val="7941313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064A30-A016-3B72-12FB-337F6A442CB4}"/>
              </a:ext>
            </a:extLst>
          </p:cNvPr>
          <p:cNvSpPr>
            <a:spLocks noGrp="1"/>
          </p:cNvSpPr>
          <p:nvPr>
            <p:ph type="title"/>
          </p:nvPr>
        </p:nvSpPr>
        <p:spPr>
          <a:xfrm>
            <a:off x="1066800" y="642594"/>
            <a:ext cx="10058400" cy="262662"/>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xmlns="" id="{B8C08E03-63C1-6223-B8E8-B80C4548D0B2}"/>
              </a:ext>
            </a:extLst>
          </p:cNvPr>
          <p:cNvSpPr>
            <a:spLocks noGrp="1"/>
          </p:cNvSpPr>
          <p:nvPr>
            <p:ph idx="1"/>
          </p:nvPr>
        </p:nvSpPr>
        <p:spPr>
          <a:xfrm>
            <a:off x="1066800" y="1020417"/>
            <a:ext cx="10058400" cy="4932327"/>
          </a:xfrm>
        </p:spPr>
        <p:txBody>
          <a:bodyPr>
            <a:normAutofit fontScale="92500" lnSpcReduction="20000"/>
          </a:bodyPr>
          <a:lstStyle/>
          <a:p>
            <a:pPr algn="l"/>
            <a:r>
              <a:rPr lang="en-US" sz="1800" b="0" i="0" u="none" strike="noStrike" baseline="0" dirty="0">
                <a:latin typeface="Times New Roman" panose="02020603050405020304" pitchFamily="18" charset="0"/>
                <a:cs typeface="Times New Roman" panose="02020603050405020304" pitchFamily="18" charset="0"/>
              </a:rPr>
              <a:t>The violation of women’s sexuality is essential if superiority over</a:t>
            </a:r>
          </a:p>
          <a:p>
            <a:pPr algn="l"/>
            <a:r>
              <a:rPr lang="en-US" sz="1800" b="0" i="0" u="none" strike="noStrike" baseline="0" dirty="0">
                <a:latin typeface="Times New Roman" panose="02020603050405020304" pitchFamily="18" charset="0"/>
                <a:cs typeface="Times New Roman" panose="02020603050405020304" pitchFamily="18" charset="0"/>
              </a:rPr>
              <a:t>their menfolk is to be demonstrated. Women routinely suffer when</a:t>
            </a:r>
          </a:p>
          <a:p>
            <a:pPr algn="l"/>
            <a:r>
              <a:rPr lang="en-US" sz="1800" b="0" i="0" u="none" strike="noStrike" baseline="0" dirty="0">
                <a:latin typeface="Times New Roman" panose="02020603050405020304" pitchFamily="18" charset="0"/>
                <a:cs typeface="Times New Roman" panose="02020603050405020304" pitchFamily="18" charset="0"/>
              </a:rPr>
              <a:t>there is caste or communal violence or when there are struggles</a:t>
            </a:r>
          </a:p>
          <a:p>
            <a:pPr algn="l"/>
            <a:r>
              <a:rPr lang="en-US" sz="1800" b="0" i="0" u="none" strike="noStrike" baseline="0" dirty="0">
                <a:latin typeface="Times New Roman" panose="02020603050405020304" pitchFamily="18" charset="0"/>
                <a:cs typeface="Times New Roman" panose="02020603050405020304" pitchFamily="18" charset="0"/>
              </a:rPr>
              <a:t>between landowners and tenants or </a:t>
            </a:r>
            <a:r>
              <a:rPr lang="en-US" sz="1800" b="0" i="0" u="none" strike="noStrike" baseline="0" dirty="0" err="1">
                <a:latin typeface="Times New Roman" panose="02020603050405020304" pitchFamily="18" charset="0"/>
                <a:cs typeface="Times New Roman" panose="02020603050405020304" pitchFamily="18" charset="0"/>
              </a:rPr>
              <a:t>labourers</a:t>
            </a:r>
            <a:r>
              <a:rPr lang="en-US" sz="1800" b="0" i="0" u="none" strike="noStrike" baseline="0" dirty="0">
                <a:latin typeface="Times New Roman" panose="02020603050405020304" pitchFamily="18" charset="0"/>
                <a:cs typeface="Times New Roman" panose="02020603050405020304" pitchFamily="18" charset="0"/>
              </a:rPr>
              <a:t>. It is taken for granted</a:t>
            </a:r>
          </a:p>
          <a:p>
            <a:pPr algn="l"/>
            <a:r>
              <a:rPr lang="en-US" sz="1800" b="0" i="0" u="none" strike="noStrike" baseline="0" dirty="0">
                <a:latin typeface="Times New Roman" panose="02020603050405020304" pitchFamily="18" charset="0"/>
                <a:cs typeface="Times New Roman" panose="02020603050405020304" pitchFamily="18" charset="0"/>
              </a:rPr>
              <a:t>in urban slums as well as in rural areas that poor or low-caste women</a:t>
            </a:r>
          </a:p>
          <a:p>
            <a:pPr algn="l"/>
            <a:r>
              <a:rPr lang="en-US" sz="1800" b="0" i="0" u="none" strike="noStrike" baseline="0" dirty="0">
                <a:latin typeface="Times New Roman" panose="02020603050405020304" pitchFamily="18" charset="0"/>
                <a:cs typeface="Times New Roman" panose="02020603050405020304" pitchFamily="18" charset="0"/>
              </a:rPr>
              <a:t>are available for sexual abuse by those who have economic, political,</a:t>
            </a:r>
          </a:p>
          <a:p>
            <a:pPr algn="l"/>
            <a:r>
              <a:rPr lang="en-US" sz="1800" b="0" i="0" u="none" strike="noStrike" baseline="0" dirty="0">
                <a:latin typeface="Times New Roman" panose="02020603050405020304" pitchFamily="18" charset="0"/>
                <a:cs typeface="Times New Roman" panose="02020603050405020304" pitchFamily="18" charset="0"/>
              </a:rPr>
              <a:t>or merely physical power. The paradox here is that women who are</a:t>
            </a:r>
          </a:p>
          <a:p>
            <a:pPr algn="l"/>
            <a:r>
              <a:rPr lang="en-US" sz="1800" b="0" i="0" u="none" strike="noStrike" baseline="0" dirty="0">
                <a:latin typeface="Times New Roman" panose="02020603050405020304" pitchFamily="18" charset="0"/>
                <a:cs typeface="Times New Roman" panose="02020603050405020304" pitchFamily="18" charset="0"/>
              </a:rPr>
              <a:t>relatively less subordinated to their menfolk are more vulnerable to</a:t>
            </a:r>
          </a:p>
          <a:p>
            <a:pPr algn="l"/>
            <a:r>
              <a:rPr lang="en-US" sz="1800" b="0" i="0" u="none" strike="noStrike" baseline="0" dirty="0">
                <a:latin typeface="Times New Roman" panose="02020603050405020304" pitchFamily="18" charset="0"/>
                <a:cs typeface="Times New Roman" panose="02020603050405020304" pitchFamily="18" charset="0"/>
              </a:rPr>
              <a:t>sexual abuse outside the home.</a:t>
            </a:r>
          </a:p>
          <a:p>
            <a:pPr algn="l"/>
            <a:r>
              <a:rPr lang="en-US" sz="1800" b="0" i="0" u="none" strike="noStrike" baseline="0" dirty="0">
                <a:latin typeface="Times New Roman" panose="02020603050405020304" pitchFamily="18" charset="0"/>
                <a:cs typeface="Times New Roman" panose="02020603050405020304" pitchFamily="18" charset="0"/>
              </a:rPr>
              <a:t>Analytical studies of the phenomenon of rape show that this predicament</a:t>
            </a:r>
          </a:p>
          <a:p>
            <a:pPr algn="l"/>
            <a:r>
              <a:rPr lang="en-US" sz="1800" b="0" i="0" u="none" strike="noStrike" baseline="0" dirty="0">
                <a:latin typeface="Times New Roman" panose="02020603050405020304" pitchFamily="18" charset="0"/>
                <a:cs typeface="Times New Roman" panose="02020603050405020304" pitchFamily="18" charset="0"/>
              </a:rPr>
              <a:t>of women has ideological and material components. If</a:t>
            </a:r>
          </a:p>
          <a:p>
            <a:pPr algn="l"/>
            <a:r>
              <a:rPr lang="en-US" sz="1800" b="0" i="0" u="none" strike="noStrike" baseline="0" dirty="0">
                <a:latin typeface="Times New Roman" panose="02020603050405020304" pitchFamily="18" charset="0"/>
                <a:cs typeface="Times New Roman" panose="02020603050405020304" pitchFamily="18" charset="0"/>
              </a:rPr>
              <a:t>women who are raped are not acceptable in what are ordinarily</a:t>
            </a:r>
          </a:p>
          <a:p>
            <a:pPr algn="l"/>
            <a:r>
              <a:rPr lang="en-US" sz="1800" b="0" i="0" u="none" strike="noStrike" baseline="0" dirty="0">
                <a:latin typeface="Times New Roman" panose="02020603050405020304" pitchFamily="18" charset="0"/>
                <a:cs typeface="Times New Roman" panose="02020603050405020304" pitchFamily="18" charset="0"/>
              </a:rPr>
              <a:t>described as their homes, one must ask whether these homes are in</a:t>
            </a:r>
          </a:p>
          <a:p>
            <a:pPr algn="l"/>
            <a:r>
              <a:rPr lang="en-IN" sz="1800" b="0" i="0" u="none" strike="noStrike" baseline="0" dirty="0">
                <a:latin typeface="Times New Roman" panose="02020603050405020304" pitchFamily="18" charset="0"/>
                <a:cs typeface="Times New Roman" panose="02020603050405020304" pitchFamily="18" charset="0"/>
              </a:rPr>
              <a:t>fact their own.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5207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BE9C4B-DE0E-C28A-2F4B-CFB708A1A9F4}"/>
              </a:ext>
            </a:extLst>
          </p:cNvPr>
          <p:cNvSpPr>
            <a:spLocks noGrp="1"/>
          </p:cNvSpPr>
          <p:nvPr>
            <p:ph type="title"/>
          </p:nvPr>
        </p:nvSpPr>
        <p:spPr>
          <a:xfrm>
            <a:off x="1066800" y="642594"/>
            <a:ext cx="10058400" cy="603110"/>
          </a:xfrm>
        </p:spPr>
        <p:txBody>
          <a:bodyPr>
            <a:normAutofit/>
          </a:bodyPr>
          <a:lstStyle/>
          <a:p>
            <a:r>
              <a:rPr lang="en-US" sz="1600" dirty="0"/>
              <a:t>Seclusion of women </a:t>
            </a:r>
            <a:endParaRPr lang="en-IN" sz="1600" dirty="0"/>
          </a:p>
        </p:txBody>
      </p:sp>
      <p:sp>
        <p:nvSpPr>
          <p:cNvPr id="3" name="Content Placeholder 2">
            <a:extLst>
              <a:ext uri="{FF2B5EF4-FFF2-40B4-BE49-F238E27FC236}">
                <a16:creationId xmlns:a16="http://schemas.microsoft.com/office/drawing/2014/main" xmlns="" id="{F9883D60-4456-FB1A-A1E7-60B223B99544}"/>
              </a:ext>
            </a:extLst>
          </p:cNvPr>
          <p:cNvSpPr>
            <a:spLocks noGrp="1"/>
          </p:cNvSpPr>
          <p:nvPr>
            <p:ph idx="1"/>
          </p:nvPr>
        </p:nvSpPr>
        <p:spPr>
          <a:xfrm>
            <a:off x="1066800" y="1245704"/>
            <a:ext cx="10058400" cy="4707040"/>
          </a:xfrm>
        </p:spPr>
        <p:txBody>
          <a:bodyPr>
            <a:normAutofit/>
          </a:bodyPr>
          <a:lstStyle/>
          <a:p>
            <a:pPr algn="l"/>
            <a:r>
              <a:rPr lang="en-US" sz="1800" b="0" i="0" u="none" strike="noStrike" baseline="0" dirty="0" err="1">
                <a:latin typeface="Advp10221e"/>
              </a:rPr>
              <a:t>Parda</a:t>
            </a:r>
            <a:r>
              <a:rPr lang="en-US" sz="1800" b="0" i="0" u="none" strike="noStrike" baseline="0" dirty="0">
                <a:latin typeface="Advp10221e"/>
              </a:rPr>
              <a:t> </a:t>
            </a:r>
            <a:r>
              <a:rPr lang="en-US" sz="1800" b="0" i="0" u="none" strike="noStrike" baseline="0" dirty="0">
                <a:latin typeface="Advp10221d"/>
              </a:rPr>
              <a:t>(purdah) or the seclusion of women is closely related to the</a:t>
            </a:r>
          </a:p>
          <a:p>
            <a:pPr algn="l"/>
            <a:r>
              <a:rPr lang="en-US" sz="1800" b="0" i="0" u="none" strike="noStrike" baseline="0" dirty="0">
                <a:latin typeface="Advp10221d"/>
              </a:rPr>
              <a:t>concern over the management of female sexuality characteristic of</a:t>
            </a:r>
          </a:p>
          <a:p>
            <a:pPr algn="l"/>
            <a:r>
              <a:rPr lang="en-IN" sz="1800" b="0" i="0" u="none" strike="noStrike" baseline="0" dirty="0">
                <a:latin typeface="Advp10221d"/>
              </a:rPr>
              <a:t>South Asia.</a:t>
            </a:r>
          </a:p>
          <a:p>
            <a:pPr algn="l"/>
            <a:r>
              <a:rPr lang="en-US" sz="1800" b="0" i="0" u="none" strike="noStrike" baseline="0" dirty="0">
                <a:latin typeface="Advp10221d"/>
              </a:rPr>
              <a:t>A distinction has been made between strict, partial, intermittent,</a:t>
            </a:r>
          </a:p>
          <a:p>
            <a:pPr algn="l"/>
            <a:r>
              <a:rPr lang="en-US" sz="1800" b="0" i="0" u="none" strike="noStrike" baseline="0" dirty="0">
                <a:latin typeface="Advp10221d"/>
              </a:rPr>
              <a:t>and absent </a:t>
            </a:r>
            <a:r>
              <a:rPr lang="en-US" sz="1800" b="0" i="0" u="none" strike="noStrike" baseline="0" dirty="0" err="1">
                <a:latin typeface="Advp10221e"/>
              </a:rPr>
              <a:t>parda</a:t>
            </a:r>
            <a:r>
              <a:rPr lang="en-US" sz="1800" b="0" i="0" u="none" strike="noStrike" baseline="0" dirty="0">
                <a:latin typeface="Advp10221e"/>
              </a:rPr>
              <a:t> </a:t>
            </a:r>
            <a:r>
              <a:rPr lang="en-US" sz="1800" b="0" i="0" u="none" strike="noStrike" baseline="0" dirty="0">
                <a:latin typeface="Advp10221d"/>
              </a:rPr>
              <a:t>(</a:t>
            </a:r>
            <a:r>
              <a:rPr lang="en-US" sz="1800" b="0" i="0" u="none" strike="noStrike" baseline="0" dirty="0" err="1">
                <a:latin typeface="Advp10221d"/>
              </a:rPr>
              <a:t>Vreede</a:t>
            </a:r>
            <a:r>
              <a:rPr lang="en-US" sz="1800" b="0" i="0" u="none" strike="noStrike" baseline="0" dirty="0">
                <a:latin typeface="Advp10221d"/>
              </a:rPr>
              <a:t>-de </a:t>
            </a:r>
            <a:r>
              <a:rPr lang="en-US" sz="1800" b="0" i="0" u="none" strike="noStrike" baseline="0" dirty="0" err="1">
                <a:latin typeface="Advp10221d"/>
              </a:rPr>
              <a:t>Stuers</a:t>
            </a:r>
            <a:r>
              <a:rPr lang="en-US" sz="1800" b="0" i="0" u="none" strike="noStrike" baseline="0" dirty="0">
                <a:latin typeface="Advp10221d"/>
              </a:rPr>
              <a:t> 1968). </a:t>
            </a:r>
            <a:r>
              <a:rPr lang="en-US" sz="1800" b="0" i="0" u="none" strike="noStrike" baseline="0" dirty="0" err="1">
                <a:latin typeface="Advp10221e"/>
              </a:rPr>
              <a:t>Parda</a:t>
            </a:r>
            <a:r>
              <a:rPr lang="en-US" sz="1800" b="0" i="0" u="none" strike="noStrike" baseline="0" dirty="0">
                <a:latin typeface="Advp10221e"/>
              </a:rPr>
              <a:t> </a:t>
            </a:r>
            <a:r>
              <a:rPr lang="en-US" sz="1800" b="0" i="0" u="none" strike="noStrike" baseline="0" dirty="0">
                <a:latin typeface="Advp10221d"/>
              </a:rPr>
              <a:t>of the eyes is</a:t>
            </a:r>
          </a:p>
          <a:p>
            <a:pPr algn="l"/>
            <a:r>
              <a:rPr lang="en-US" sz="1800" b="0" i="0" u="none" strike="noStrike" baseline="0" dirty="0">
                <a:latin typeface="Advp10221d"/>
              </a:rPr>
              <a:t>achieved by lowering the eyelids and not looking men straight in the</a:t>
            </a:r>
          </a:p>
          <a:p>
            <a:pPr algn="l"/>
            <a:r>
              <a:rPr lang="en-US" sz="1800" b="0" i="0" u="none" strike="noStrike" baseline="0" dirty="0">
                <a:latin typeface="Advp10221d"/>
              </a:rPr>
              <a:t>face. </a:t>
            </a:r>
            <a:r>
              <a:rPr lang="en-US" sz="1800" b="0" i="0" u="none" strike="noStrike" baseline="0" dirty="0" err="1">
                <a:latin typeface="Advp10221e"/>
              </a:rPr>
              <a:t>Parda</a:t>
            </a:r>
            <a:r>
              <a:rPr lang="en-US" sz="1800" b="0" i="0" u="none" strike="noStrike" baseline="0" dirty="0">
                <a:latin typeface="Advp10221e"/>
              </a:rPr>
              <a:t> </a:t>
            </a:r>
            <a:r>
              <a:rPr lang="en-US" sz="1800" b="0" i="0" u="none" strike="noStrike" baseline="0" dirty="0">
                <a:latin typeface="Advp10221d"/>
              </a:rPr>
              <a:t>of the voice involves remaining silent or speaking in low</a:t>
            </a:r>
          </a:p>
          <a:p>
            <a:pPr algn="l"/>
            <a:r>
              <a:rPr lang="en-IN" sz="1800" b="0" i="0" u="none" strike="noStrike" baseline="0" dirty="0">
                <a:latin typeface="Advp10221d"/>
              </a:rPr>
              <a:t>tones.</a:t>
            </a:r>
          </a:p>
          <a:p>
            <a:pPr algn="l"/>
            <a:r>
              <a:rPr lang="en-IN" sz="1800" b="0" i="0" u="none" strike="noStrike" baseline="0" dirty="0">
                <a:latin typeface="Advp10221d"/>
              </a:rPr>
              <a:t>It reinforces</a:t>
            </a:r>
          </a:p>
          <a:p>
            <a:pPr algn="l"/>
            <a:r>
              <a:rPr lang="en-US" sz="1800" b="0" i="0" u="none" strike="noStrike" baseline="0" dirty="0">
                <a:latin typeface="Advp10221d"/>
              </a:rPr>
              <a:t>and perpetuates their dependence and denies them opportunities for</a:t>
            </a:r>
          </a:p>
          <a:p>
            <a:pPr algn="l"/>
            <a:r>
              <a:rPr lang="en-IN" sz="1800" b="0" i="0" u="none" strike="noStrike" baseline="0" dirty="0">
                <a:latin typeface="Advp10221d"/>
              </a:rPr>
              <a:t>development.</a:t>
            </a:r>
          </a:p>
          <a:p>
            <a:pPr algn="l"/>
            <a:endParaRPr lang="en-IN" sz="1800" b="0" i="0" u="none" strike="noStrike" baseline="0" dirty="0">
              <a:latin typeface="Advp10221e"/>
            </a:endParaRPr>
          </a:p>
          <a:p>
            <a:pPr algn="l"/>
            <a:endParaRPr lang="en-IN" dirty="0"/>
          </a:p>
        </p:txBody>
      </p:sp>
    </p:spTree>
    <p:extLst>
      <p:ext uri="{BB962C8B-B14F-4D97-AF65-F5344CB8AC3E}">
        <p14:creationId xmlns:p14="http://schemas.microsoft.com/office/powerpoint/2010/main" val="786837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980821-C2B8-6254-39B0-C87A1E7039D2}"/>
              </a:ext>
            </a:extLst>
          </p:cNvPr>
          <p:cNvSpPr>
            <a:spLocks noGrp="1"/>
          </p:cNvSpPr>
          <p:nvPr>
            <p:ph type="title"/>
          </p:nvPr>
        </p:nvSpPr>
        <p:spPr>
          <a:xfrm>
            <a:off x="1066800" y="642594"/>
            <a:ext cx="10058400" cy="377823"/>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xmlns="" id="{B0126A38-3A93-716C-DFEF-D2B401F9784A}"/>
              </a:ext>
            </a:extLst>
          </p:cNvPr>
          <p:cNvSpPr>
            <a:spLocks noGrp="1"/>
          </p:cNvSpPr>
          <p:nvPr>
            <p:ph idx="1"/>
          </p:nvPr>
        </p:nvSpPr>
        <p:spPr>
          <a:xfrm>
            <a:off x="1066800" y="1431235"/>
            <a:ext cx="10058400" cy="4521509"/>
          </a:xfrm>
        </p:spPr>
        <p:txBody>
          <a:bodyPr>
            <a:normAutofit lnSpcReduction="10000"/>
          </a:bodyPr>
          <a:lstStyle/>
          <a:p>
            <a:pPr algn="l"/>
            <a:r>
              <a:rPr lang="en-IN" sz="1800" b="0" i="0" u="none" strike="noStrike" baseline="0" dirty="0" err="1">
                <a:latin typeface="Advp10221e"/>
              </a:rPr>
              <a:t>Parda</a:t>
            </a:r>
            <a:r>
              <a:rPr lang="en-IN" sz="1800" b="0" i="0" u="none" strike="noStrike" baseline="0" dirty="0">
                <a:latin typeface="Advp10221e"/>
              </a:rPr>
              <a:t> </a:t>
            </a:r>
            <a:r>
              <a:rPr lang="en-IN" sz="1800" b="0" i="0" u="none" strike="noStrike" baseline="0" dirty="0">
                <a:latin typeface="Advp10221d"/>
              </a:rPr>
              <a:t>segregates men and</a:t>
            </a:r>
          </a:p>
          <a:p>
            <a:pPr algn="l"/>
            <a:r>
              <a:rPr lang="en-US" sz="1800" b="0" i="0" u="none" strike="noStrike" baseline="0" dirty="0">
                <a:latin typeface="Advp10221d"/>
              </a:rPr>
              <a:t>women and confines women to household activities. Girls face elders’</a:t>
            </a:r>
          </a:p>
          <a:p>
            <a:pPr algn="l"/>
            <a:r>
              <a:rPr lang="en-US" sz="1800" b="0" i="0" u="none" strike="noStrike" baseline="0" dirty="0">
                <a:latin typeface="Advp10221d"/>
              </a:rPr>
              <a:t>reluctance to send them to school and college. Low literacy, low participation</a:t>
            </a:r>
          </a:p>
          <a:p>
            <a:pPr algn="l"/>
            <a:r>
              <a:rPr lang="en-US" sz="1800" b="0" i="0" u="none" strike="noStrike" baseline="0" dirty="0">
                <a:latin typeface="Advp10221d"/>
              </a:rPr>
              <a:t>in the labour force, restrictions on middle-class women’s</a:t>
            </a:r>
          </a:p>
          <a:p>
            <a:pPr algn="l"/>
            <a:r>
              <a:rPr lang="en-US" sz="1800" b="0" i="0" u="none" strike="noStrike" baseline="0" dirty="0">
                <a:latin typeface="Advp10221d"/>
              </a:rPr>
              <a:t>taking up employment where they may have to encounter strangers,</a:t>
            </a:r>
          </a:p>
          <a:p>
            <a:pPr algn="l"/>
            <a:r>
              <a:rPr lang="en-US" sz="1800" b="0" i="0" u="none" strike="noStrike" baseline="0" dirty="0">
                <a:latin typeface="Advp10221d"/>
              </a:rPr>
              <a:t>women’s inability to look after their own property, resulting in</a:t>
            </a:r>
          </a:p>
          <a:p>
            <a:pPr algn="l"/>
            <a:r>
              <a:rPr lang="en-US" sz="1800" b="0" i="0" u="none" strike="noStrike" baseline="0" dirty="0">
                <a:latin typeface="Advp10221d"/>
              </a:rPr>
              <a:t>dependence on men, their lack of knowledge stemming from lack of</a:t>
            </a:r>
          </a:p>
          <a:p>
            <a:pPr algn="l"/>
            <a:r>
              <a:rPr lang="en-US" sz="1800" b="0" i="0" u="none" strike="noStrike" baseline="0" dirty="0">
                <a:latin typeface="Advp10221d"/>
              </a:rPr>
              <a:t>exposure to the world – all these can be attributed to segregation and</a:t>
            </a:r>
          </a:p>
          <a:p>
            <a:pPr algn="l"/>
            <a:r>
              <a:rPr lang="en-US" sz="1800" b="0" i="0" u="none" strike="noStrike" baseline="0" dirty="0">
                <a:latin typeface="Advp10221d"/>
              </a:rPr>
              <a:t>seclusion. It is difficult for women who live in seclusion to fight for</a:t>
            </a:r>
          </a:p>
          <a:p>
            <a:pPr algn="l"/>
            <a:r>
              <a:rPr lang="en-US" sz="1800" b="0" i="0" u="none" strike="noStrike" baseline="0" dirty="0">
                <a:latin typeface="Advp10221d"/>
              </a:rPr>
              <a:t>their rights relating to resources and property, shelter and children.</a:t>
            </a:r>
          </a:p>
          <a:p>
            <a:pPr algn="l"/>
            <a:r>
              <a:rPr lang="en-US" sz="1800" b="0" i="0" u="none" strike="noStrike" baseline="0" dirty="0">
                <a:latin typeface="Advp10221d"/>
              </a:rPr>
              <a:t>Nor can they interact in dyadic relations with confidence.</a:t>
            </a:r>
            <a:endParaRPr lang="en-IN" dirty="0"/>
          </a:p>
        </p:txBody>
      </p:sp>
    </p:spTree>
    <p:extLst>
      <p:ext uri="{BB962C8B-B14F-4D97-AF65-F5344CB8AC3E}">
        <p14:creationId xmlns:p14="http://schemas.microsoft.com/office/powerpoint/2010/main" val="26390851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EB632E-C495-C643-EF57-C504BECB595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09C718AE-3A4D-6843-BED6-E56E5A63AEC2}"/>
              </a:ext>
            </a:extLst>
          </p:cNvPr>
          <p:cNvSpPr>
            <a:spLocks noGrp="1"/>
          </p:cNvSpPr>
          <p:nvPr>
            <p:ph idx="1"/>
          </p:nvPr>
        </p:nvSpPr>
        <p:spPr/>
        <p:txBody>
          <a:bodyPr>
            <a:normAutofit fontScale="92500" lnSpcReduction="10000"/>
          </a:bodyPr>
          <a:lstStyle/>
          <a:p>
            <a:pPr algn="l"/>
            <a:r>
              <a:rPr lang="en-US" sz="1800" b="0" i="0" u="none" strike="noStrike" baseline="0" dirty="0">
                <a:latin typeface="Advp10221d"/>
              </a:rPr>
              <a:t>Menstruation and childbirth are strong sources of pollution among</a:t>
            </a:r>
          </a:p>
          <a:p>
            <a:pPr algn="l"/>
            <a:r>
              <a:rPr lang="en-US" sz="1800" b="0" i="0" u="none" strike="noStrike" baseline="0" dirty="0">
                <a:latin typeface="Advp10221d"/>
              </a:rPr>
              <a:t>the Hindus of South Asia, where they make women intrinsically less</a:t>
            </a:r>
          </a:p>
          <a:p>
            <a:pPr algn="l"/>
            <a:r>
              <a:rPr lang="en-IN" sz="1800" b="0" i="0" u="none" strike="noStrike" baseline="0" dirty="0">
                <a:latin typeface="Advp10221d"/>
              </a:rPr>
              <a:t>pure than men (L. Dube 1996, Ferro-</a:t>
            </a:r>
            <a:r>
              <a:rPr lang="en-IN" sz="1800" b="0" i="0" u="none" strike="noStrike" baseline="0" dirty="0" err="1">
                <a:latin typeface="Advp10221d"/>
              </a:rPr>
              <a:t>Luzzi</a:t>
            </a:r>
            <a:r>
              <a:rPr lang="en-IN" sz="1800" b="0" i="0" u="none" strike="noStrike" baseline="0" dirty="0">
                <a:latin typeface="Advp10221d"/>
              </a:rPr>
              <a:t> 1974, </a:t>
            </a:r>
            <a:r>
              <a:rPr lang="en-IN" sz="1800" b="0" i="0" u="none" strike="noStrike" baseline="0" dirty="0" err="1">
                <a:latin typeface="Advp10221d"/>
              </a:rPr>
              <a:t>Krygier</a:t>
            </a:r>
            <a:r>
              <a:rPr lang="en-IN" sz="1800" b="0" i="0" u="none" strike="noStrike" baseline="0" dirty="0">
                <a:latin typeface="Advp10221d"/>
              </a:rPr>
              <a:t> 1982). Thus</a:t>
            </a:r>
          </a:p>
          <a:p>
            <a:pPr algn="l"/>
            <a:r>
              <a:rPr lang="en-US" sz="1800" b="0" i="0" u="none" strike="noStrike" baseline="0" dirty="0">
                <a:latin typeface="Advp10221d"/>
              </a:rPr>
              <a:t>there is, within a caste, a hierarchy based on gender. It is well known</a:t>
            </a:r>
          </a:p>
          <a:p>
            <a:pPr algn="l"/>
            <a:r>
              <a:rPr lang="en-US" sz="1800" b="0" i="0" u="none" strike="noStrike" baseline="0" dirty="0">
                <a:latin typeface="Advp10221d"/>
              </a:rPr>
              <a:t>that the ritual and existential concerns of purity and pollution</a:t>
            </a:r>
          </a:p>
          <a:p>
            <a:pPr algn="l"/>
            <a:r>
              <a:rPr lang="en-US" sz="1800" b="0" i="0" u="none" strike="noStrike" baseline="0" dirty="0">
                <a:latin typeface="Advp10221d"/>
              </a:rPr>
              <a:t>underlie the hierarchy of castes. There is a pervasive notion that</a:t>
            </a:r>
          </a:p>
          <a:p>
            <a:pPr algn="l"/>
            <a:r>
              <a:rPr lang="en-US" sz="1800" b="0" i="0" u="none" strike="noStrike" baseline="0" dirty="0">
                <a:latin typeface="Advp10221d"/>
              </a:rPr>
              <a:t>women never attain the level of purity of men of their own castes,</a:t>
            </a:r>
          </a:p>
          <a:p>
            <a:pPr algn="l"/>
            <a:r>
              <a:rPr lang="en-US" sz="1800" b="0" i="0" u="none" strike="noStrike" baseline="0" dirty="0">
                <a:latin typeface="Advp10221d"/>
              </a:rPr>
              <a:t>essentially because of the self-pollution that they incur through</a:t>
            </a:r>
          </a:p>
          <a:p>
            <a:pPr algn="l"/>
            <a:r>
              <a:rPr lang="en-US" sz="1800" b="0" i="0" u="none" strike="noStrike" baseline="0" dirty="0">
                <a:latin typeface="Advp10221d"/>
              </a:rPr>
              <a:t>bodily processes. They are therefore regarded as unfit for many roles</a:t>
            </a:r>
          </a:p>
          <a:p>
            <a:pPr algn="l"/>
            <a:r>
              <a:rPr lang="en-US" sz="1800" b="0" i="0" u="none" strike="noStrike" baseline="0" dirty="0">
                <a:latin typeface="Advp10221d"/>
              </a:rPr>
              <a:t>in the sphere of rituals and worship.</a:t>
            </a:r>
            <a:endParaRPr lang="en-IN" dirty="0"/>
          </a:p>
        </p:txBody>
      </p:sp>
    </p:spTree>
    <p:extLst>
      <p:ext uri="{BB962C8B-B14F-4D97-AF65-F5344CB8AC3E}">
        <p14:creationId xmlns:p14="http://schemas.microsoft.com/office/powerpoint/2010/main" val="1548053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259D436-C82E-43E0-8A01-53DF9CED6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{0D8C0B54-925E-4A3E-885E-9B29B1532B07}tf11531919_win32</Template>
  <TotalTime>400</TotalTime>
  <Words>4044</Words>
  <Application>Microsoft Office PowerPoint</Application>
  <PresentationFormat>Widescreen</PresentationFormat>
  <Paragraphs>375</Paragraphs>
  <Slides>43</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43</vt:i4>
      </vt:variant>
    </vt:vector>
  </HeadingPairs>
  <TitlesOfParts>
    <vt:vector size="56" baseType="lpstr">
      <vt:lpstr>Advmp5</vt:lpstr>
      <vt:lpstr>Advp10221d</vt:lpstr>
      <vt:lpstr>Advp10221e</vt:lpstr>
      <vt:lpstr>Arial</vt:lpstr>
      <vt:lpstr>Avenir Next LT Pro</vt:lpstr>
      <vt:lpstr>Avenir Next LT Pro Light</vt:lpstr>
      <vt:lpstr>Calibri</vt:lpstr>
      <vt:lpstr>CIDFont+F1</vt:lpstr>
      <vt:lpstr>CIDFont+F3</vt:lpstr>
      <vt:lpstr>Garamond</vt:lpstr>
      <vt:lpstr>Times New Roman</vt:lpstr>
      <vt:lpstr>ui-sans-serif</vt:lpstr>
      <vt:lpstr>SavonVTI</vt:lpstr>
      <vt:lpstr>Leela Dubey : the emergence of gender tradition </vt:lpstr>
      <vt:lpstr>Biographical sketch </vt:lpstr>
      <vt:lpstr>Writings </vt:lpstr>
      <vt:lpstr>Methodology </vt:lpstr>
      <vt:lpstr>Conti…</vt:lpstr>
      <vt:lpstr>Conti…</vt:lpstr>
      <vt:lpstr>Conti…</vt:lpstr>
      <vt:lpstr>Women and kinship </vt:lpstr>
      <vt:lpstr>Why gender and why kinship</vt:lpstr>
      <vt:lpstr>Conti…</vt:lpstr>
      <vt:lpstr>Conti…</vt:lpstr>
      <vt:lpstr>Main Argument </vt:lpstr>
      <vt:lpstr>Conti…</vt:lpstr>
      <vt:lpstr>Family formation …</vt:lpstr>
      <vt:lpstr>PowerPoint Presentation</vt:lpstr>
      <vt:lpstr>Developing her own approach </vt:lpstr>
      <vt:lpstr>Bargaining power of women </vt:lpstr>
      <vt:lpstr>Controlling power </vt:lpstr>
      <vt:lpstr>Cnti…</vt:lpstr>
      <vt:lpstr>Limitation of the study </vt:lpstr>
      <vt:lpstr>Kinship and gender </vt:lpstr>
      <vt:lpstr>Membership and gender role </vt:lpstr>
      <vt:lpstr>Domination </vt:lpstr>
      <vt:lpstr>cannot represent it as a full-fledged member</vt:lpstr>
      <vt:lpstr>seed and earth, repositories of honour</vt:lpstr>
      <vt:lpstr>Cont…</vt:lpstr>
      <vt:lpstr>Caste and Women</vt:lpstr>
      <vt:lpstr>Conti…</vt:lpstr>
      <vt:lpstr>Economic deprivation </vt:lpstr>
      <vt:lpstr>Conti…</vt:lpstr>
      <vt:lpstr>Conti…</vt:lpstr>
      <vt:lpstr>Conti…</vt:lpstr>
      <vt:lpstr>Conti…</vt:lpstr>
      <vt:lpstr>Conti…</vt:lpstr>
      <vt:lpstr>Conti…</vt:lpstr>
      <vt:lpstr>Conti…</vt:lpstr>
      <vt:lpstr>PowerPoint Presentation</vt:lpstr>
      <vt:lpstr>Conti…</vt:lpstr>
      <vt:lpstr>Conti… </vt:lpstr>
      <vt:lpstr>PowerPoint Presentation</vt:lpstr>
      <vt:lpstr>Seclusion of women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Leela Dubey : the emergence of gender tradition </dc:title>
  <dc:creator>Dell</dc:creator>
  <cp:lastModifiedBy>ADMIN</cp:lastModifiedBy>
  <cp:revision>29</cp:revision>
  <dcterms:created xsi:type="dcterms:W3CDTF">2023-06-18T17:35:43Z</dcterms:created>
  <dcterms:modified xsi:type="dcterms:W3CDTF">2025-01-31T06:58:53Z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